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1949" r:id="rId2"/>
    <p:sldId id="1950" r:id="rId3"/>
    <p:sldId id="1951" r:id="rId4"/>
    <p:sldId id="1952" r:id="rId5"/>
    <p:sldId id="1953" r:id="rId6"/>
    <p:sldId id="1954" r:id="rId7"/>
    <p:sldId id="1955" r:id="rId8"/>
    <p:sldId id="1956" r:id="rId9"/>
    <p:sldId id="1957" r:id="rId10"/>
    <p:sldId id="1958" r:id="rId11"/>
    <p:sldId id="1959" r:id="rId12"/>
    <p:sldId id="1960" r:id="rId13"/>
    <p:sldId id="1961" r:id="rId14"/>
    <p:sldId id="1962" r:id="rId15"/>
    <p:sldId id="1963" r:id="rId16"/>
    <p:sldId id="1964" r:id="rId17"/>
    <p:sldId id="1811" r:id="rId18"/>
    <p:sldId id="1965" r:id="rId19"/>
    <p:sldId id="1966" r:id="rId20"/>
    <p:sldId id="1967" r:id="rId21"/>
    <p:sldId id="1968" r:id="rId22"/>
    <p:sldId id="1969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에스코어 드림 4 Regular" panose="020B0503030302020204" pitchFamily="34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76852" autoAdjust="0"/>
  </p:normalViewPr>
  <p:slideViewPr>
    <p:cSldViewPr snapToGrid="0">
      <p:cViewPr varScale="1">
        <p:scale>
          <a:sx n="88" d="100"/>
          <a:sy n="88" d="100"/>
        </p:scale>
        <p:origin x="309" y="1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구독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1C-403C-A7A1-EF320D685E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분석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1.5</c:v>
                </c:pt>
                <c:pt idx="1">
                  <c:v>4.5</c:v>
                </c:pt>
                <c:pt idx="2">
                  <c:v>13.5</c:v>
                </c:pt>
                <c:pt idx="3">
                  <c:v>40.5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1C-403C-A7A1-EF320D685E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제작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D1C-403C-A7A1-EF320D685E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167648"/>
        <c:axId val="178169312"/>
      </c:lineChart>
      <c:catAx>
        <c:axId val="17816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169312"/>
        <c:crosses val="autoZero"/>
        <c:auto val="1"/>
        <c:lblAlgn val="ctr"/>
        <c:lblOffset val="100"/>
        <c:noMultiLvlLbl val="0"/>
      </c:catAx>
      <c:valAx>
        <c:axId val="178169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167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인건비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</c:v>
                </c:pt>
                <c:pt idx="1">
                  <c:v>1.4</c:v>
                </c:pt>
                <c:pt idx="2">
                  <c:v>2.8</c:v>
                </c:pt>
                <c:pt idx="3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6-40E5-BFAB-A152735AC9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홍보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1.2</c:v>
                </c:pt>
                <c:pt idx="1">
                  <c:v>2.4</c:v>
                </c:pt>
                <c:pt idx="2">
                  <c:v>4.8</c:v>
                </c:pt>
                <c:pt idx="3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6-40E5-BFAB-A152735AC9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개발비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6-40E5-BFAB-A152735AC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5402128"/>
        <c:axId val="615415856"/>
      </c:barChart>
      <c:catAx>
        <c:axId val="61540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5415856"/>
        <c:crosses val="autoZero"/>
        <c:auto val="1"/>
        <c:lblAlgn val="ctr"/>
        <c:lblOffset val="100"/>
        <c:noMultiLvlLbl val="0"/>
      </c:catAx>
      <c:valAx>
        <c:axId val="61541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540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129B1-F327-4A58-A52D-384D9D489A5D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AF87E-3D4D-4DD0-837E-8E43F18DFD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0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04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6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26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1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52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445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60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17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245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29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4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ko-KR" altLang="en-US" dirty="0"/>
              <a:t>‘</a:t>
            </a:r>
            <a:r>
              <a:rPr lang="ko-KR" altLang="en-US" dirty="0" err="1"/>
              <a:t>잡이룸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710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06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82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1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1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15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68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17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1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2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AF87E-3D4D-4DD0-837E-8E43F18DFD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1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ED9A3-4FCC-1DFF-D355-E19E403F2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39D7C6-1097-0158-CF70-53D63B303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27CC5-2B09-8DAE-18E8-B9C84C72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92644-9CBD-00F4-16E9-029394C3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2404B4-80DF-4F45-D7C7-1ABE1105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9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1C95D-AD64-4FDF-3DA1-BAA860D8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E2011A-561A-31BF-7D8A-BAB9EBFA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F438A-DE17-441E-4807-257A8257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C8D0D-A60B-03F3-CB87-7CD885CD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31B3C-2B73-CD87-3F8C-449DD39A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9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FF63D4-8EFE-9013-3F32-9A6B19C87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56512F-27AA-C23B-791C-800066F06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29CE9A-E9FC-279A-BDF0-9BB1C3D1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0348E-E8F5-EF84-7677-A57DBDAE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1A42-30C5-D572-6621-C5284EA6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BAC74-B78E-AA27-62C2-63E5FA9F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EAD09-154C-B84C-ED62-E3BAB0FA7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89351-257D-4639-9CD1-6113E326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976A0-E1D6-6634-D2F4-E6D2959C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61B4F-6280-32F8-7991-26E5A5D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0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78765-4A3A-1F12-7AFE-212C7C13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6F9971-AA69-B5B1-9371-A67560E95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4F770-EEEE-78C9-85D6-B7369F25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0418C-C000-FDD3-67D3-56410AF6C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A7978-844D-A234-8E39-5FB42D96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20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05235-813B-073B-A92F-F0E47B56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E4FB1-4E64-DC27-1EF1-4318D0ED4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FD949F-233B-97F2-1158-3FC8B2EA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7C156-714B-CB1C-39E0-B2E7FC87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E412FC-63DD-9D52-3104-A281AA94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0B563A-B8B2-D03B-626F-FECD9117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64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064B2-B628-6D53-57A0-303514D9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D683E7-6A67-13DB-A0F9-3FCD9E475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0A5423-FA5B-BC38-5074-CB7EF868F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27B84B-A4B4-1682-2146-FEB548CF8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C369AF-5202-A760-7DE5-2058DCF12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44F044-1AE7-4BEE-3025-CD8F8709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5C74FC-9309-6B20-5E67-DBAD3C73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1B04D0-43B4-A6CF-D8AD-E912F411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42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A28C0-700B-4953-1A71-0E140DDD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53C55F-640B-507E-A8DE-F3C8500F2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38BBE6-DD47-CD11-947A-6FEB5D58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95A92E-7F61-492D-7778-CF9E0935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1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5723D7-A6A1-FBD9-BB30-99327EEA3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E36E92-15DB-225A-A5CA-A0DCFC7C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33E212-6687-F201-09E5-AA474F72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0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2C6B7-39E1-CCD1-8116-51A9E859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08760-582B-DF8B-BBF4-06822E239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26A870-215F-FC51-780D-4D6D55460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A3793-3607-F3BE-6EC9-B5CFD75B8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6C0B26-B768-0644-A75D-030C4DD8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72C06C-99C2-74EA-B244-03B77D28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8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2AA61-97E0-E38F-181C-2B8FF61F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DD8DEA-06E5-AC9B-0795-04B665410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E7CC4-9B4D-54F8-24EF-0C54097F8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22AB0-E053-889F-FDC1-A0963162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AD150-87D0-C290-D2F0-B615F433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A15326-1D5B-12A4-F84B-20A0B692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433A5D-4974-F172-CA8B-07D3EFC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7B47-8664-9134-439A-01DCEA2C6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D446A-8C47-748F-F62B-C6027F4F9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22510-0779-47BC-B675-0C42B28648A5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472E8-F641-63B7-5B8C-A92B79E44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5E16E-9B23-5AAB-A29E-966AE199C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4CEC11-ADFE-41DB-B0AB-67AD3F70B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3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hart" Target="../charts/chart1.xm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chart" Target="../charts/chart2.xml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C7F7D-DCEE-5C66-C4BD-ABC2413D5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612" y="1874752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C99888-25F5-1653-1F89-D4C6F26CB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01116"/>
            <a:ext cx="9144000" cy="538316"/>
          </a:xfrm>
        </p:spPr>
        <p:txBody>
          <a:bodyPr/>
          <a:lstStyle/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헬핑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26EA4-8209-E47D-AFF3-62B7D2C97413}"/>
              </a:ext>
            </a:extLst>
          </p:cNvPr>
          <p:cNvSpPr txBox="1"/>
          <p:nvPr/>
        </p:nvSpPr>
        <p:spPr>
          <a:xfrm>
            <a:off x="676925" y="4298516"/>
            <a:ext cx="1007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（ 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2030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 대상 개인화 맞춤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7CC11-50A1-FFF9-3DB0-E49AD7D8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58786" cy="2258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A11FB-6C91-02E0-D9DC-5C51F586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87" y="0"/>
            <a:ext cx="3376693" cy="2258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F7439-EA76-0561-104F-49175135A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464" y="1"/>
            <a:ext cx="3730419" cy="22587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B8630A-9BDB-E7A6-A385-6415446A5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100" y="-20410"/>
            <a:ext cx="3016655" cy="22613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861D30-6E3A-425C-C8BE-62F91257F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150" y="3258971"/>
            <a:ext cx="894977" cy="8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43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B3A1CE5-2AAF-4EA0-BF67-4AE836C8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08" y="2349855"/>
            <a:ext cx="6116350" cy="356787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141DEE-595C-1DA9-4216-6443618ED3F4}"/>
              </a:ext>
            </a:extLst>
          </p:cNvPr>
          <p:cNvSpPr/>
          <p:nvPr/>
        </p:nvSpPr>
        <p:spPr>
          <a:xfrm>
            <a:off x="153805" y="1809134"/>
            <a:ext cx="5114881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글로벌 디지털 지도 시장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F9AEFC-5FD3-DFCF-7241-DB8C0D1A50A0}"/>
              </a:ext>
            </a:extLst>
          </p:cNvPr>
          <p:cNvSpPr/>
          <p:nvPr/>
        </p:nvSpPr>
        <p:spPr>
          <a:xfrm>
            <a:off x="5780314" y="1809134"/>
            <a:ext cx="624048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관광 시장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조원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1D4AAB8-8C5B-449E-C8B1-438857CF6768}"/>
              </a:ext>
            </a:extLst>
          </p:cNvPr>
          <p:cNvCxnSpPr/>
          <p:nvPr/>
        </p:nvCxnSpPr>
        <p:spPr>
          <a:xfrm>
            <a:off x="71697" y="5916415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F2CE9A-BE36-E6B1-0729-122DADA30534}"/>
              </a:ext>
            </a:extLst>
          </p:cNvPr>
          <p:cNvSpPr txBox="1"/>
          <p:nvPr/>
        </p:nvSpPr>
        <p:spPr>
          <a:xfrm>
            <a:off x="0" y="591641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글로벌 디지털 지도 시장은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2033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약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 원 규모로 성장하며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정교한 공간정보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맞춤형 지도 서비스 수요가 폭발적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관광 시장 또한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2035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년까지 지속 성장하여 약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 원 규모로 확대될 전망이며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관광객의 이동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이러한 시장 변화는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Q-GIS, 3D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공간정보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상권정보 기반의 개인화 관광 큐레이션 플랫폼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높은 성장 가능성 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BC435D-113F-AF5E-F641-E59C539AF292}"/>
              </a:ext>
            </a:extLst>
          </p:cNvPr>
          <p:cNvSpPr/>
          <p:nvPr/>
        </p:nvSpPr>
        <p:spPr>
          <a:xfrm>
            <a:off x="1544925" y="1212654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디지털 지도 제작 및 관광 큐레이션 구독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165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조원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CD7C79-CD8D-82B5-2D53-78B1E618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5AFF34-BEB0-A205-65A7-C4CE6D494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23" t="10801" r="9587" b="10415"/>
          <a:stretch>
            <a:fillRect/>
          </a:stretch>
        </p:blipFill>
        <p:spPr>
          <a:xfrm>
            <a:off x="234042" y="2332354"/>
            <a:ext cx="5034644" cy="34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7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경쟁사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A42EE-D646-62D1-B359-4CBF304D5150}"/>
              </a:ext>
            </a:extLst>
          </p:cNvPr>
          <p:cNvSpPr/>
          <p:nvPr/>
        </p:nvSpPr>
        <p:spPr>
          <a:xfrm>
            <a:off x="1404667" y="1172294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고품질 지도 가공 및 관광 큐레이션 서비스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공간정보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19CE6E-7D3C-8659-20BA-2D8F091C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754967D-D065-50E5-76C3-E05F3A9EC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03783"/>
              </p:ext>
            </p:extLst>
          </p:nvPr>
        </p:nvGraphicFramePr>
        <p:xfrm>
          <a:off x="179613" y="1714500"/>
          <a:ext cx="11865432" cy="504008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02873">
                  <a:extLst>
                    <a:ext uri="{9D8B030D-6E8A-4147-A177-3AD203B41FA5}">
                      <a16:colId xmlns:a16="http://schemas.microsoft.com/office/drawing/2014/main" val="822187503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725940853"/>
                    </a:ext>
                  </a:extLst>
                </a:gridCol>
                <a:gridCol w="1997528">
                  <a:extLst>
                    <a:ext uri="{9D8B030D-6E8A-4147-A177-3AD203B41FA5}">
                      <a16:colId xmlns:a16="http://schemas.microsoft.com/office/drawing/2014/main" val="82390705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897566296"/>
                    </a:ext>
                  </a:extLst>
                </a:gridCol>
                <a:gridCol w="1997529">
                  <a:extLst>
                    <a:ext uri="{9D8B030D-6E8A-4147-A177-3AD203B41FA5}">
                      <a16:colId xmlns:a16="http://schemas.microsoft.com/office/drawing/2014/main" val="2780469845"/>
                    </a:ext>
                  </a:extLst>
                </a:gridCol>
                <a:gridCol w="2737759">
                  <a:extLst>
                    <a:ext uri="{9D8B030D-6E8A-4147-A177-3AD203B41FA5}">
                      <a16:colId xmlns:a16="http://schemas.microsoft.com/office/drawing/2014/main" val="1924368411"/>
                    </a:ext>
                  </a:extLst>
                </a:gridCol>
              </a:tblGrid>
              <a:tr h="172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marL="21226" marR="21226" marT="10613" marB="1061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서비스명</a:t>
                      </a:r>
                    </a:p>
                  </a:txBody>
                  <a:tcPr marL="21226" marR="21226" marT="10613" marB="1061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핵심 기능</a:t>
                      </a:r>
                    </a:p>
                  </a:txBody>
                  <a:tcPr marL="21226" marR="21226" marT="10613" marB="1061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강점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Strength)</a:t>
                      </a:r>
                    </a:p>
                  </a:txBody>
                  <a:tcPr marL="21226" marR="21226" marT="10613" marB="1061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한계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Limitations)</a:t>
                      </a:r>
                    </a:p>
                  </a:txBody>
                  <a:tcPr marL="21226" marR="21226" marT="10613" marB="1061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 대비 차별성</a:t>
                      </a:r>
                    </a:p>
                  </a:txBody>
                  <a:tcPr marL="21226" marR="21226" marT="10613" marB="1061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517832"/>
                  </a:ext>
                </a:extLst>
              </a:tr>
              <a:tr h="467130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해외</a:t>
                      </a: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Google Maps</a:t>
                      </a:r>
                      <a:endParaRPr 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길찾기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POI,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교통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혼잡도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글로벌 데이터 가장 방대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정확한 길찾기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 지역 숨은 상권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소규모 매장 정보 부족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 취향 추천 약함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Q-GIS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한국 지역 특화 지도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취향 기반 추천 제공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1204786225"/>
                  </a:ext>
                </a:extLst>
              </a:tr>
              <a:tr h="31961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TripAdvisor</a:t>
                      </a:r>
                      <a:endParaRPr 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여행지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식당 랭킹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글로벌 리뷰 콘텐츠 풍부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실시간성 부족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동선 추천 없음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동선 생성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현지 상권 연계 추천 제공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1159554215"/>
                  </a:ext>
                </a:extLst>
              </a:tr>
              <a:tr h="393373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Airbnb Experiences</a:t>
                      </a:r>
                      <a:endParaRPr 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로컬 체험 예약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 체험 중심 강점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기반 탐색 기능 약함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기반 전체 여정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맛집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쇼핑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이벤트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통합 추천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4081793148"/>
                  </a:ext>
                </a:extLst>
              </a:tr>
              <a:tr h="31961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Yelp</a:t>
                      </a:r>
                      <a:endParaRPr 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매장 평점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신뢰도 높음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 데이터 부족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 상권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공공데이터 결합 지도 제공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4245862985"/>
                  </a:ext>
                </a:extLst>
              </a:tr>
              <a:tr h="245858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Booking.com / Agoda</a:t>
                      </a:r>
                      <a:endParaRPr 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숙소 예약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숙소 정보 풍부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 동선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취향 추천 없음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숙소 주변 기반 관광 동선 자동 생성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2835178040"/>
                  </a:ext>
                </a:extLst>
              </a:tr>
              <a:tr h="393373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국내</a:t>
                      </a: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네이버 지도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스마트플레이스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길찾기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인기 장소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 로컬 정보 강력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수 압도적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전용 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UX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부족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영어 데이터 부족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2030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대상 다국어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취향 기반 큐레이션 제공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2259639232"/>
                  </a:ext>
                </a:extLst>
              </a:tr>
              <a:tr h="31961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카카오맵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맛집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 정보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로컬 매장 정보 우세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취향 기반 추천 약함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취향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 패턴 분석 기반 개인화 지도 제공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446914563"/>
                  </a:ext>
                </a:extLst>
              </a:tr>
              <a:tr h="393373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다이닝코드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맛집 인공지능 추천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음식 카테고리 추천 우수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 전체 카테고리 부족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맛집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패션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공연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쇼핑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사진 명소 등 통합 추천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2903108393"/>
                  </a:ext>
                </a:extLst>
              </a:tr>
              <a:tr h="31961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여기어때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야놀자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숙소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레저 예약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 관련 서비스 다양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기반 동선 추천 없음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지리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 이벤트 기반 맞춤형 일정 설계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3855491148"/>
                  </a:ext>
                </a:extLst>
              </a:tr>
              <a:tr h="393373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스타트업</a:t>
                      </a:r>
                      <a:r>
                        <a:rPr lang="en-US" altLang="ko-KR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유사 서비스</a:t>
                      </a: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마이리얼트립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투어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액티비티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 일정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실제 투어 콘텐츠 강함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동선 최적화 부족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정밀도 낮음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도면 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Q-GIS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정확한 공간정보 제공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2986573706"/>
                  </a:ext>
                </a:extLst>
              </a:tr>
              <a:tr h="393373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트립플랜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 일정 생성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일정 자동 생성 기능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범위</a:t>
                      </a:r>
                      <a:r>
                        <a:rPr lang="en-US" altLang="ko-KR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정확도 한계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트렌더는 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공공데이터 기반 정밀 공간</a:t>
                      </a:r>
                      <a:r>
                        <a:rPr lang="en-US" altLang="ko-KR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정보를 직접 결합</a:t>
                      </a:r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2916155703"/>
                  </a:ext>
                </a:extLst>
              </a:tr>
              <a:tr h="9096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자체 서비스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 </a:t>
                      </a:r>
                      <a:r>
                        <a:rPr lang="en-US" sz="900" b="1" dirty="0" err="1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Trender</a:t>
                      </a:r>
                      <a:endParaRPr lang="en-US" sz="900" dirty="0">
                        <a:solidFill>
                          <a:srgbClr val="FF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Q-GIS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개인화 관광 지도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취향 분석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동선 생성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매칭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① 외국인 관광객 취향 기반 맞춤 지도 ②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Q-GIS + 3D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도면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행사 데이터 결합 ③ 실시간 여행 일정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이벤트 추천 ④ 지자체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소상공인 연계 관광 활성화 모델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 데이터 수집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학습 비용 필요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 초기 확보 과제</a:t>
                      </a:r>
                    </a:p>
                  </a:txBody>
                  <a:tcPr marL="21226" marR="21226" marT="10613" marB="106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비교군 중 유일하게 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공간정보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취향 분석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 상권 데이터’ 융합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1226" marR="21226" marT="10613" marB="10613" anchor="ctr"/>
                </a:tc>
                <a:extLst>
                  <a:ext uri="{0D108BD9-81ED-4DB2-BD59-A6C34878D82A}">
                    <a16:rowId xmlns:a16="http://schemas.microsoft.com/office/drawing/2014/main" val="78563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40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1A0C450D-FD8B-036D-D198-00237132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15" b="7186"/>
          <a:stretch>
            <a:fillRect/>
          </a:stretch>
        </p:blipFill>
        <p:spPr>
          <a:xfrm>
            <a:off x="9886273" y="4388103"/>
            <a:ext cx="2068436" cy="14913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6208083-945D-625B-4706-ABA0271869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11" r="24043"/>
          <a:stretch>
            <a:fillRect/>
          </a:stretch>
        </p:blipFill>
        <p:spPr>
          <a:xfrm>
            <a:off x="6819340" y="1669079"/>
            <a:ext cx="2153517" cy="2637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711" y="33552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 확산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CC395-5960-7EEB-6600-1446657592CB}"/>
              </a:ext>
            </a:extLst>
          </p:cNvPr>
          <p:cNvSpPr/>
          <p:nvPr/>
        </p:nvSpPr>
        <p:spPr>
          <a:xfrm>
            <a:off x="148034" y="1629694"/>
            <a:ext cx="550056" cy="13961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로컬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268DE7-A5A0-C9D0-3EEB-099F52187F09}"/>
              </a:ext>
            </a:extLst>
          </p:cNvPr>
          <p:cNvSpPr/>
          <p:nvPr/>
        </p:nvSpPr>
        <p:spPr>
          <a:xfrm>
            <a:off x="148034" y="3099617"/>
            <a:ext cx="550056" cy="13961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85B450-9E7E-FBC7-182F-B9077DBEA787}"/>
              </a:ext>
            </a:extLst>
          </p:cNvPr>
          <p:cNvSpPr/>
          <p:nvPr/>
        </p:nvSpPr>
        <p:spPr>
          <a:xfrm>
            <a:off x="148034" y="4569540"/>
            <a:ext cx="550056" cy="1396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2FA5A09-9750-69EA-88FA-1F7B6D37BE39}"/>
              </a:ext>
            </a:extLst>
          </p:cNvPr>
          <p:cNvSpPr/>
          <p:nvPr/>
        </p:nvSpPr>
        <p:spPr>
          <a:xfrm>
            <a:off x="3200675" y="1713825"/>
            <a:ext cx="550056" cy="4090219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가입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27D4A5-82EA-D1BB-416A-A87A668E2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84" r="67332"/>
          <a:stretch/>
        </p:blipFill>
        <p:spPr>
          <a:xfrm>
            <a:off x="3750731" y="1629694"/>
            <a:ext cx="2246946" cy="43263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DD6D73-1304-BF1C-76FE-3CD9DB016E0F}"/>
              </a:ext>
            </a:extLst>
          </p:cNvPr>
          <p:cNvSpPr/>
          <p:nvPr/>
        </p:nvSpPr>
        <p:spPr>
          <a:xfrm>
            <a:off x="3886322" y="2153290"/>
            <a:ext cx="1891009" cy="3055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E9FD6F-6B52-78F0-CFBE-518210C6C709}"/>
              </a:ext>
            </a:extLst>
          </p:cNvPr>
          <p:cNvSpPr/>
          <p:nvPr/>
        </p:nvSpPr>
        <p:spPr>
          <a:xfrm>
            <a:off x="6096000" y="1713825"/>
            <a:ext cx="550056" cy="4090219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피드백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24DC497-C89B-0DC9-9666-A0FFCFAB5B4C}"/>
              </a:ext>
            </a:extLst>
          </p:cNvPr>
          <p:cNvSpPr/>
          <p:nvPr/>
        </p:nvSpPr>
        <p:spPr>
          <a:xfrm>
            <a:off x="6774426" y="1615763"/>
            <a:ext cx="2246946" cy="4360274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534FAC5-32B4-4E0B-0437-7004D96FAC56}"/>
              </a:ext>
            </a:extLst>
          </p:cNvPr>
          <p:cNvSpPr/>
          <p:nvPr/>
        </p:nvSpPr>
        <p:spPr>
          <a:xfrm>
            <a:off x="6857653" y="5253969"/>
            <a:ext cx="2055349" cy="65876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 실적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E2312AF-1A7D-5509-E0F0-2FCFCC4BF797}"/>
              </a:ext>
            </a:extLst>
          </p:cNvPr>
          <p:cNvSpPr/>
          <p:nvPr/>
        </p:nvSpPr>
        <p:spPr>
          <a:xfrm>
            <a:off x="6857441" y="4426926"/>
            <a:ext cx="2050586" cy="65876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9AA08BD-54D0-147C-16A7-9C37EB71295A}"/>
              </a:ext>
            </a:extLst>
          </p:cNvPr>
          <p:cNvSpPr/>
          <p:nvPr/>
        </p:nvSpPr>
        <p:spPr>
          <a:xfrm>
            <a:off x="9135893" y="1713825"/>
            <a:ext cx="550056" cy="4090219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보상체계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B27DB17-5B2C-8DD9-9C66-4BB6963B3F8D}"/>
              </a:ext>
            </a:extLst>
          </p:cNvPr>
          <p:cNvSpPr/>
          <p:nvPr/>
        </p:nvSpPr>
        <p:spPr>
          <a:xfrm>
            <a:off x="9797020" y="1602435"/>
            <a:ext cx="2246946" cy="4360274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E2F0E-DF27-5A12-7C5A-2A9D1DA6E648}"/>
              </a:ext>
            </a:extLst>
          </p:cNvPr>
          <p:cNvSpPr txBox="1"/>
          <p:nvPr/>
        </p:nvSpPr>
        <p:spPr>
          <a:xfrm>
            <a:off x="9921952" y="1727481"/>
            <a:ext cx="199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화폐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AF63E1-DCA5-33B4-D78A-D10AD577A2D2}"/>
              </a:ext>
            </a:extLst>
          </p:cNvPr>
          <p:cNvSpPr txBox="1"/>
          <p:nvPr/>
        </p:nvSpPr>
        <p:spPr>
          <a:xfrm>
            <a:off x="9975530" y="3903432"/>
            <a:ext cx="200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전자쿠폰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4FA728B-AD2B-625A-F351-989DBE038165}"/>
              </a:ext>
            </a:extLst>
          </p:cNvPr>
          <p:cNvCxnSpPr/>
          <p:nvPr/>
        </p:nvCxnSpPr>
        <p:spPr>
          <a:xfrm>
            <a:off x="29308" y="5983066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7CE8EB-B015-1FA0-48E8-411AD928E85D}"/>
              </a:ext>
            </a:extLst>
          </p:cNvPr>
          <p:cNvSpPr txBox="1"/>
          <p:nvPr/>
        </p:nvSpPr>
        <p:spPr>
          <a:xfrm>
            <a:off x="22460" y="5983066"/>
            <a:ext cx="12169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로컬 행사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 이벤트와 연계하여 관광객 참여를 유도하고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상권을 체험 기반으로 연결하는 문화 확산 구조를 단계적인 지도 매칭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 앱 이용자의 리뷰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 데이터는 지자체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기업에게 피드백으로 제공되어 지역 문화 프로그램의 품질 향상과 체험 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화폐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전자쿠폰 등 보상 체계를 적용해 관광 소비를 지역 내에서 재순환시키고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지속 가능한 로컬 문화 생태계를 강화가 되도록 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B74B8-2B4E-3CAD-9FD8-9A9AD3C27A64}"/>
              </a:ext>
            </a:extLst>
          </p:cNvPr>
          <p:cNvSpPr txBox="1"/>
          <p:nvPr/>
        </p:nvSpPr>
        <p:spPr>
          <a:xfrm>
            <a:off x="3981257" y="3387240"/>
            <a:ext cx="183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8FEC89-DF60-103A-F2DA-B81D1F1B5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253" y="4056418"/>
            <a:ext cx="1292704" cy="73311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F99243-4D32-4FB6-6497-DEBD7666D3D5}"/>
              </a:ext>
            </a:extLst>
          </p:cNvPr>
          <p:cNvSpPr/>
          <p:nvPr/>
        </p:nvSpPr>
        <p:spPr>
          <a:xfrm>
            <a:off x="1370485" y="1073138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자치단체 및 기업 오픈이노베이션 협력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공급망 구축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AE623D-6C41-5205-D8B1-C279C6B18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705F12-EC58-6F76-BCB9-CA64336C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669"/>
          <a:stretch>
            <a:fillRect/>
          </a:stretch>
        </p:blipFill>
        <p:spPr>
          <a:xfrm>
            <a:off x="698090" y="1624023"/>
            <a:ext cx="2467143" cy="14161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F508FB-523C-6AA2-4199-0F3B5012016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3086"/>
          <a:stretch>
            <a:fillRect/>
          </a:stretch>
        </p:blipFill>
        <p:spPr>
          <a:xfrm>
            <a:off x="698090" y="3099617"/>
            <a:ext cx="2464141" cy="13961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8AD112-2642-08D8-7474-7DA6BFF62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4389"/>
          <a:stretch>
            <a:fillRect/>
          </a:stretch>
        </p:blipFill>
        <p:spPr>
          <a:xfrm>
            <a:off x="698089" y="4555281"/>
            <a:ext cx="2464141" cy="14348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9B67DE-9D08-184A-23A1-F977DE086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2841" y="2420240"/>
            <a:ext cx="702725" cy="7027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54E66B-3D8C-6546-F386-6F72B1E93F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23" r="8656"/>
          <a:stretch>
            <a:fillRect/>
          </a:stretch>
        </p:blipFill>
        <p:spPr>
          <a:xfrm>
            <a:off x="9867900" y="2130885"/>
            <a:ext cx="2114616" cy="17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1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자금 확보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058178B-2CFD-A5BE-4903-19C4F9AD8CD4}"/>
              </a:ext>
            </a:extLst>
          </p:cNvPr>
          <p:cNvCxnSpPr/>
          <p:nvPr/>
        </p:nvCxnSpPr>
        <p:spPr>
          <a:xfrm flipV="1">
            <a:off x="953726" y="1799303"/>
            <a:ext cx="0" cy="45523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366F764-1F3C-F74C-2B6D-97262E147711}"/>
              </a:ext>
            </a:extLst>
          </p:cNvPr>
          <p:cNvCxnSpPr/>
          <p:nvPr/>
        </p:nvCxnSpPr>
        <p:spPr>
          <a:xfrm>
            <a:off x="953726" y="6351638"/>
            <a:ext cx="11228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99A3DB-AA0C-BBE7-E70A-307FDE331A3E}"/>
              </a:ext>
            </a:extLst>
          </p:cNvPr>
          <p:cNvSpPr/>
          <p:nvPr/>
        </p:nvSpPr>
        <p:spPr>
          <a:xfrm>
            <a:off x="1093997" y="1799302"/>
            <a:ext cx="2694031" cy="4385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11442C1-CA5C-3B2E-B324-DCC1039B72D3}"/>
              </a:ext>
            </a:extLst>
          </p:cNvPr>
          <p:cNvSpPr/>
          <p:nvPr/>
        </p:nvSpPr>
        <p:spPr>
          <a:xfrm>
            <a:off x="3854250" y="1799302"/>
            <a:ext cx="2694031" cy="43851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37A8021-61F3-2F84-178E-AAF1B52E003B}"/>
              </a:ext>
            </a:extLst>
          </p:cNvPr>
          <p:cNvSpPr/>
          <p:nvPr/>
        </p:nvSpPr>
        <p:spPr>
          <a:xfrm>
            <a:off x="6607277" y="1799302"/>
            <a:ext cx="2694031" cy="4385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1A8187-0678-5224-7A7B-A9FD24B65DE1}"/>
              </a:ext>
            </a:extLst>
          </p:cNvPr>
          <p:cNvSpPr/>
          <p:nvPr/>
        </p:nvSpPr>
        <p:spPr>
          <a:xfrm>
            <a:off x="9360304" y="1799302"/>
            <a:ext cx="2694031" cy="43851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C46A6AD1-6819-9AF1-87A8-59174DDBED6D}"/>
              </a:ext>
            </a:extLst>
          </p:cNvPr>
          <p:cNvCxnSpPr>
            <a:cxnSpLocks/>
          </p:cNvCxnSpPr>
          <p:nvPr/>
        </p:nvCxnSpPr>
        <p:spPr>
          <a:xfrm flipV="1">
            <a:off x="953725" y="1799302"/>
            <a:ext cx="11100610" cy="4385181"/>
          </a:xfrm>
          <a:prstGeom prst="curvedConnector3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9461636-963B-E894-D9D0-DF9186BA476B}"/>
              </a:ext>
            </a:extLst>
          </p:cNvPr>
          <p:cNvSpPr txBox="1"/>
          <p:nvPr/>
        </p:nvSpPr>
        <p:spPr>
          <a:xfrm>
            <a:off x="1093997" y="6376840"/>
            <a:ext cx="258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2026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836042-BDF4-4458-BD61-353FF2A38599}"/>
              </a:ext>
            </a:extLst>
          </p:cNvPr>
          <p:cNvSpPr txBox="1"/>
          <p:nvPr/>
        </p:nvSpPr>
        <p:spPr>
          <a:xfrm>
            <a:off x="4024012" y="6376840"/>
            <a:ext cx="258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2027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82AF9A-99E4-4BA4-A0A8-EB519B1E65FA}"/>
              </a:ext>
            </a:extLst>
          </p:cNvPr>
          <p:cNvSpPr txBox="1"/>
          <p:nvPr/>
        </p:nvSpPr>
        <p:spPr>
          <a:xfrm>
            <a:off x="6718043" y="6387915"/>
            <a:ext cx="258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2028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0F1508A-F996-224C-EB6E-5FD03499B557}"/>
              </a:ext>
            </a:extLst>
          </p:cNvPr>
          <p:cNvSpPr txBox="1"/>
          <p:nvPr/>
        </p:nvSpPr>
        <p:spPr>
          <a:xfrm>
            <a:off x="9415686" y="6387915"/>
            <a:ext cx="258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2029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6DBF2F-5605-6DB3-5761-5D35BDD5B9A8}"/>
              </a:ext>
            </a:extLst>
          </p:cNvPr>
          <p:cNvSpPr txBox="1"/>
          <p:nvPr/>
        </p:nvSpPr>
        <p:spPr>
          <a:xfrm>
            <a:off x="157316" y="5692877"/>
            <a:ext cx="730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F228B9-FA0E-ECCD-E903-797D17AE8FEB}"/>
              </a:ext>
            </a:extLst>
          </p:cNvPr>
          <p:cNvSpPr txBox="1"/>
          <p:nvPr/>
        </p:nvSpPr>
        <p:spPr>
          <a:xfrm>
            <a:off x="70135" y="4437346"/>
            <a:ext cx="883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6FE9DB-702D-1761-1F8B-9C8641E76B39}"/>
              </a:ext>
            </a:extLst>
          </p:cNvPr>
          <p:cNvSpPr txBox="1"/>
          <p:nvPr/>
        </p:nvSpPr>
        <p:spPr>
          <a:xfrm>
            <a:off x="80614" y="3181815"/>
            <a:ext cx="883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B1C355-E001-BBE5-BDA6-B39F7208DB15}"/>
              </a:ext>
            </a:extLst>
          </p:cNvPr>
          <p:cNvSpPr txBox="1"/>
          <p:nvPr/>
        </p:nvSpPr>
        <p:spPr>
          <a:xfrm>
            <a:off x="70135" y="1926284"/>
            <a:ext cx="883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9FD629-C3C4-5A51-BD90-9189E15BB841}"/>
              </a:ext>
            </a:extLst>
          </p:cNvPr>
          <p:cNvSpPr/>
          <p:nvPr/>
        </p:nvSpPr>
        <p:spPr>
          <a:xfrm>
            <a:off x="1167883" y="2543756"/>
            <a:ext cx="2509379" cy="490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도전 대회명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D98B3D3-3D14-ED5C-EA08-7B5C1FC05627}"/>
              </a:ext>
            </a:extLst>
          </p:cNvPr>
          <p:cNvSpPr/>
          <p:nvPr/>
        </p:nvSpPr>
        <p:spPr>
          <a:xfrm>
            <a:off x="1172245" y="3142852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예비창업패키지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천만원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A7B220F-ECE8-AE13-61B5-75FD7F468E9B}"/>
              </a:ext>
            </a:extLst>
          </p:cNvPr>
          <p:cNvSpPr/>
          <p:nvPr/>
        </p:nvSpPr>
        <p:spPr>
          <a:xfrm>
            <a:off x="1172245" y="3714769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디딤돌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R&amp;D 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26E55C82-BDEE-E494-F674-9672D381B34D}"/>
              </a:ext>
            </a:extLst>
          </p:cNvPr>
          <p:cNvSpPr/>
          <p:nvPr/>
        </p:nvSpPr>
        <p:spPr>
          <a:xfrm>
            <a:off x="1172245" y="4294581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중소벤처기업진흥공단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23169030-F19F-DE31-3FAB-AF61E10A0306}"/>
              </a:ext>
            </a:extLst>
          </p:cNvPr>
          <p:cNvSpPr/>
          <p:nvPr/>
        </p:nvSpPr>
        <p:spPr>
          <a:xfrm>
            <a:off x="1172245" y="4866498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기보캠프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17F676F-4441-2D88-FB9B-F047D7402F0F}"/>
              </a:ext>
            </a:extLst>
          </p:cNvPr>
          <p:cNvSpPr/>
          <p:nvPr/>
        </p:nvSpPr>
        <p:spPr>
          <a:xfrm>
            <a:off x="3946575" y="1928451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청년창업사관학교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3776205-D80B-2621-7285-9C312E4362E8}"/>
              </a:ext>
            </a:extLst>
          </p:cNvPr>
          <p:cNvSpPr/>
          <p:nvPr/>
        </p:nvSpPr>
        <p:spPr>
          <a:xfrm>
            <a:off x="3928298" y="2508862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프리 팁스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R&amp;D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6945E2B-4797-03CD-B891-022AAD0CD959}"/>
              </a:ext>
            </a:extLst>
          </p:cNvPr>
          <p:cNvSpPr/>
          <p:nvPr/>
        </p:nvSpPr>
        <p:spPr>
          <a:xfrm>
            <a:off x="3928298" y="3088674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디딤돌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R&amp;D 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글로벌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2383517-2B92-CD02-9BFF-1CB8EEDC5DB9}"/>
              </a:ext>
            </a:extLst>
          </p:cNvPr>
          <p:cNvSpPr/>
          <p:nvPr/>
        </p:nvSpPr>
        <p:spPr>
          <a:xfrm>
            <a:off x="3928298" y="3660591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엔젤투자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0.3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6841803-12F0-EBE5-8D3C-E6F5E413CC23}"/>
              </a:ext>
            </a:extLst>
          </p:cNvPr>
          <p:cNvSpPr/>
          <p:nvPr/>
        </p:nvSpPr>
        <p:spPr>
          <a:xfrm>
            <a:off x="1204898" y="5438415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크라우드펀딩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0.3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561FB8B-B704-7494-70CD-278D1F28776F}"/>
              </a:ext>
            </a:extLst>
          </p:cNvPr>
          <p:cNvSpPr/>
          <p:nvPr/>
        </p:nvSpPr>
        <p:spPr>
          <a:xfrm>
            <a:off x="6736320" y="3808801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창업중심대학교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0.7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0C42D1B-A39F-28A4-EABB-EB2D490D8ADF}"/>
              </a:ext>
            </a:extLst>
          </p:cNvPr>
          <p:cNvSpPr/>
          <p:nvPr/>
        </p:nvSpPr>
        <p:spPr>
          <a:xfrm>
            <a:off x="6718043" y="4389212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팁스타운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R&amp;D 6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B4B6F8D-0D3D-9EFF-9DB5-2AD6F7FBB0A5}"/>
              </a:ext>
            </a:extLst>
          </p:cNvPr>
          <p:cNvSpPr/>
          <p:nvPr/>
        </p:nvSpPr>
        <p:spPr>
          <a:xfrm>
            <a:off x="6718043" y="4969024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R&amp;D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505F299-63E1-4D6B-54CD-742D0ACCD523}"/>
              </a:ext>
            </a:extLst>
          </p:cNvPr>
          <p:cNvSpPr/>
          <p:nvPr/>
        </p:nvSpPr>
        <p:spPr>
          <a:xfrm>
            <a:off x="6718043" y="5540941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시드투자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 10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2303107-AE2B-A785-D4DE-725654760EC3}"/>
              </a:ext>
            </a:extLst>
          </p:cNvPr>
          <p:cNvSpPr/>
          <p:nvPr/>
        </p:nvSpPr>
        <p:spPr>
          <a:xfrm>
            <a:off x="9489572" y="2205904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아기 유니콘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9005E9B-07F3-D441-3F16-B1329D957E48}"/>
              </a:ext>
            </a:extLst>
          </p:cNvPr>
          <p:cNvSpPr/>
          <p:nvPr/>
        </p:nvSpPr>
        <p:spPr>
          <a:xfrm>
            <a:off x="9471295" y="2786315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에듀테크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R&amp;D 4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64EDE616-DC7C-BC9A-B3C8-FBD80820D04F}"/>
              </a:ext>
            </a:extLst>
          </p:cNvPr>
          <p:cNvSpPr/>
          <p:nvPr/>
        </p:nvSpPr>
        <p:spPr>
          <a:xfrm>
            <a:off x="9471295" y="3366127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바우처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39C010E-758D-1C12-71A3-9974A3ADEF8F}"/>
              </a:ext>
            </a:extLst>
          </p:cNvPr>
          <p:cNvSpPr/>
          <p:nvPr/>
        </p:nvSpPr>
        <p:spPr>
          <a:xfrm>
            <a:off x="9471295" y="3938044"/>
            <a:ext cx="2509379" cy="49049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시드투자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 50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1D7FC1A-7446-0E33-8200-15C230A994A8}"/>
              </a:ext>
            </a:extLst>
          </p:cNvPr>
          <p:cNvSpPr/>
          <p:nvPr/>
        </p:nvSpPr>
        <p:spPr>
          <a:xfrm>
            <a:off x="9471295" y="4507325"/>
            <a:ext cx="2509379" cy="490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 지사화 진행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7EF84FE-4CE0-7337-35A1-4FE271468349}"/>
              </a:ext>
            </a:extLst>
          </p:cNvPr>
          <p:cNvSpPr/>
          <p:nvPr/>
        </p:nvSpPr>
        <p:spPr>
          <a:xfrm>
            <a:off x="9471295" y="5085247"/>
            <a:ext cx="2509379" cy="490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 합작 법인 설립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EA38DD-8878-56F4-AA73-6425127AB384}"/>
              </a:ext>
            </a:extLst>
          </p:cNvPr>
          <p:cNvSpPr/>
          <p:nvPr/>
        </p:nvSpPr>
        <p:spPr>
          <a:xfrm>
            <a:off x="9489571" y="5676332"/>
            <a:ext cx="2509379" cy="490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미국 영국 교육 인증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R&amp;D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C68CC9-F199-5884-B009-DD2D157978CC}"/>
              </a:ext>
            </a:extLst>
          </p:cNvPr>
          <p:cNvSpPr/>
          <p:nvPr/>
        </p:nvSpPr>
        <p:spPr>
          <a:xfrm>
            <a:off x="1544924" y="1174148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최근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디지털 지도 스타트업 기반 활용 정책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IPO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5CCE2-5756-34C8-E294-963404CF8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7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SWOT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ABB739E-029F-1321-F22E-F354C2A1EF2B}"/>
              </a:ext>
            </a:extLst>
          </p:cNvPr>
          <p:cNvCxnSpPr>
            <a:cxnSpLocks/>
          </p:cNvCxnSpPr>
          <p:nvPr/>
        </p:nvCxnSpPr>
        <p:spPr>
          <a:xfrm flipV="1">
            <a:off x="200025" y="4025326"/>
            <a:ext cx="11791950" cy="6191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1E6F491-D5DE-2A2C-AA58-C00E6D8AC159}"/>
              </a:ext>
            </a:extLst>
          </p:cNvPr>
          <p:cNvCxnSpPr/>
          <p:nvPr/>
        </p:nvCxnSpPr>
        <p:spPr>
          <a:xfrm>
            <a:off x="6208457" y="1120879"/>
            <a:ext cx="0" cy="572899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EAD8F7-C1CB-9BDC-F637-2603053B8A06}"/>
              </a:ext>
            </a:extLst>
          </p:cNvPr>
          <p:cNvSpPr/>
          <p:nvPr/>
        </p:nvSpPr>
        <p:spPr>
          <a:xfrm>
            <a:off x="4807979" y="2644880"/>
            <a:ext cx="1366683" cy="136668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</a:t>
            </a:r>
            <a:endParaRPr lang="ko-KR" alt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4E5A58-EA45-C9CF-F1BA-357F12981765}"/>
              </a:ext>
            </a:extLst>
          </p:cNvPr>
          <p:cNvSpPr/>
          <p:nvPr/>
        </p:nvSpPr>
        <p:spPr>
          <a:xfrm>
            <a:off x="6218910" y="2644879"/>
            <a:ext cx="1366683" cy="136668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</a:t>
            </a:r>
            <a:endParaRPr lang="ko-KR" alt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089F89-5FC4-F5E2-4587-9B2CDDDD5509}"/>
              </a:ext>
            </a:extLst>
          </p:cNvPr>
          <p:cNvSpPr/>
          <p:nvPr/>
        </p:nvSpPr>
        <p:spPr>
          <a:xfrm>
            <a:off x="6228742" y="4050889"/>
            <a:ext cx="1366683" cy="125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endParaRPr lang="ko-KR" alt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5F218D-9E58-BE47-EB94-A4CD2137DD19}"/>
              </a:ext>
            </a:extLst>
          </p:cNvPr>
          <p:cNvSpPr/>
          <p:nvPr/>
        </p:nvSpPr>
        <p:spPr>
          <a:xfrm>
            <a:off x="4817811" y="4050890"/>
            <a:ext cx="1366683" cy="125407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</a:t>
            </a:r>
            <a:endParaRPr lang="ko-KR" alt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9E32F-01EB-7FB4-CE10-0F8E456C1199}"/>
              </a:ext>
            </a:extLst>
          </p:cNvPr>
          <p:cNvSpPr txBox="1"/>
          <p:nvPr/>
        </p:nvSpPr>
        <p:spPr>
          <a:xfrm>
            <a:off x="117986" y="1097211"/>
            <a:ext cx="6066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Q-GIS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기반의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고정밀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공간정보를 활용해 타 서비스 대비 뛰어난 지도 품질과 분석력 보유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2030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 대상 개인화 추천 알고리즘을 통한 차별화된 큐레이션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공공데이터를 결합한 풍부한 데이터 생태계 확보 가능성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상권 연계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혼잡도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영업시간 등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실제 소비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방문 유도 효과 높음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21D957-0ABD-BEA1-C057-E3BAC15FBE22}"/>
              </a:ext>
            </a:extLst>
          </p:cNvPr>
          <p:cNvSpPr txBox="1"/>
          <p:nvPr/>
        </p:nvSpPr>
        <p:spPr>
          <a:xfrm>
            <a:off x="6218910" y="1097211"/>
            <a:ext cx="59878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 서비스 구축 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공간데이터 확보 및 처리 비용이 높음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 초기 사용자 확보까지 마케팅 비용 및 시간 필요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지리 데이터 실시간 갱신을 위한 지자체 및 기관 협력 의존도 존재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UX/UI,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다국어 지원 등에서 글로벌 빅테크 대비 개발 리소스 부족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accent4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05E04E-4246-CBCB-5D2E-7D1D91324C8A}"/>
              </a:ext>
            </a:extLst>
          </p:cNvPr>
          <p:cNvSpPr txBox="1"/>
          <p:nvPr/>
        </p:nvSpPr>
        <p:spPr>
          <a:xfrm>
            <a:off x="117987" y="5376220"/>
            <a:ext cx="5987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2026~2035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지속 증가하는 외국인 관광객 수요로 맞춤형 관광 서비스 시장 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지자체의 디지털 전환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(DX),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스마트관광 정책 확대와 공공데이터 개방 가속화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·K-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패션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·K-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뷰티 등 한국 콘텐츠 관심 증대로 지역 상권과의 연계 가치 상승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C303C5-BA1C-D087-8323-88EA5DBF31A5}"/>
              </a:ext>
            </a:extLst>
          </p:cNvPr>
          <p:cNvSpPr txBox="1"/>
          <p:nvPr/>
        </p:nvSpPr>
        <p:spPr>
          <a:xfrm>
            <a:off x="6228742" y="5389982"/>
            <a:ext cx="59878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구글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 등 대형 플랫폼의 지도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서비스 확장 가능성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 트렌드 변화 속도가 빨라 추천 알고리즘 지속 업데이트 필요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 데이터 품질 편차로 서비스 일관성 유지 어려움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 대상 서비스는 언어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법규 등 국가별 대응 리스크 존재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C649B-3C7E-C9FC-1C05-2E04F071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26" y="2803261"/>
            <a:ext cx="1042182" cy="1042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92A3FC-9E1B-B15C-334A-35656B911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652" y="2728271"/>
            <a:ext cx="1192162" cy="1192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7BAB13-8B56-3BDD-776C-B963A63F2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326" y="4142070"/>
            <a:ext cx="1133622" cy="1133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F76F4-A819-9B76-861B-52D4035F3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664" y="3901859"/>
            <a:ext cx="1614044" cy="1614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FBB048-C588-3351-37C8-829B5398E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0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팀빌딩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2E050E-9C7C-EF89-1725-674601037943}"/>
              </a:ext>
            </a:extLst>
          </p:cNvPr>
          <p:cNvSpPr/>
          <p:nvPr/>
        </p:nvSpPr>
        <p:spPr>
          <a:xfrm>
            <a:off x="1332653" y="1072609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Q-GIS, 3D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공간정보 디자인 전문 인력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트렌더 팀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C3414-51C3-A4E8-6C2A-95896C73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D8BF96-785D-AD80-C79A-094F26520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287692"/>
              </p:ext>
            </p:extLst>
          </p:nvPr>
        </p:nvGraphicFramePr>
        <p:xfrm>
          <a:off x="285750" y="1605643"/>
          <a:ext cx="11620500" cy="51271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05125">
                  <a:extLst>
                    <a:ext uri="{9D8B030D-6E8A-4147-A177-3AD203B41FA5}">
                      <a16:colId xmlns:a16="http://schemas.microsoft.com/office/drawing/2014/main" val="3551731185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581026961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3390944814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1886887810"/>
                    </a:ext>
                  </a:extLst>
                </a:gridCol>
              </a:tblGrid>
              <a:tr h="4543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marL="55080" marR="55080" marT="27540" marB="275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주요 역할</a:t>
                      </a:r>
                    </a:p>
                  </a:txBody>
                  <a:tcPr marL="55080" marR="55080" marT="27540" marB="275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필요 역량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55080" marR="55080" marT="27540" marB="275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우대 요건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적합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인재상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080" marR="55080" marT="27540" marB="275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737610"/>
                  </a:ext>
                </a:extLst>
              </a:tr>
              <a:tr h="16225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CEO (</a:t>
                      </a:r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대표</a:t>
                      </a:r>
                      <a:r>
                        <a:rPr lang="en-US" altLang="ko-KR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서비스 비전 및 전략 수립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기관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소상공인 파트너십 확보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데이터 기반 사업 기획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피치덱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·IR·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정부지원과제 총괄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디지털 지도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기반 서비스에 대한 높은 이해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사업 전략 및 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PM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능력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공공기관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 네트워크 및 협업 경험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관광 트렌드 이해 및 서비스 기획 능력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스타트업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 리딩 경험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기업 협업 추진 경험자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공간데이터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도시문제에 관심 높은 인재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커뮤니케이션 능력이 뛰어난 리더형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3182331273"/>
                  </a:ext>
                </a:extLst>
              </a:tr>
              <a:tr h="14278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CFO (</a:t>
                      </a:r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재무</a:t>
                      </a:r>
                      <a:r>
                        <a:rPr lang="en-US" altLang="ko-KR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 총괄</a:t>
                      </a:r>
                      <a:r>
                        <a:rPr lang="en-US" altLang="ko-KR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매출 구조 설계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구독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·B2G·B2B·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판매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정부지원사업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·R&amp;D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자금 계획 및 집행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손익 구조 분석 및 성장전략 수립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회계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세무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 관리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재무 모델링 및 손익 분석 능력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정부 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R&amp;D·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바우처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공공조달 제도 이해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기반 매출 예측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비용 구조 설계 능력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파트너십 계약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정산 프로세스 관리 능력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정부과제 관리 경험자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(PM/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재무 담당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투자유치 자료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(IM)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 경험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기반 플랫폼 수익 구조 이해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비용 관리 및 리스크 관리 능력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223286732"/>
                  </a:ext>
                </a:extLst>
              </a:tr>
              <a:tr h="16225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CTO (</a:t>
                      </a:r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기술 총괄</a:t>
                      </a:r>
                      <a:r>
                        <a:rPr lang="en-US" altLang="ko-KR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Q-GIS·3D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공간정보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모바일 앱 개발 총괄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AI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추천 알고리즘 개발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취향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동선 분석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플랫폼 아키텍처 설계 및 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DevOps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수집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정제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·API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통합 개발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Q-GIS/GeoServer/3D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공간정보 처리 능력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Python·Node·AI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개발 경험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엔진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(Leaflet, Mapbox, OpenLayers)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활용 능력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파이프라인</a:t>
                      </a:r>
                      <a:r>
                        <a:rPr lang="en-US" altLang="ko-KR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·API </a:t>
                      </a:r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설계 능력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GIS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전문 개발자 또는 공간정보 프로젝트 경험자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관광데이터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상권데이터 분석 경험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알고리즘 기반 추천 서비스 개발 경험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스타트업 조직에서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Full-stack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역할 경험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839834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69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15E759-121D-142E-4C5C-2939120EE464}"/>
              </a:ext>
            </a:extLst>
          </p:cNvPr>
          <p:cNvSpPr/>
          <p:nvPr/>
        </p:nvSpPr>
        <p:spPr>
          <a:xfrm>
            <a:off x="205271" y="1667517"/>
            <a:ext cx="2165135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A48C96-B653-D0FF-DEE8-DEC50B068106}"/>
              </a:ext>
            </a:extLst>
          </p:cNvPr>
          <p:cNvSpPr/>
          <p:nvPr/>
        </p:nvSpPr>
        <p:spPr>
          <a:xfrm>
            <a:off x="2390791" y="1667517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F08FC5-B655-1CED-14A4-3FE792FA30E5}"/>
              </a:ext>
            </a:extLst>
          </p:cNvPr>
          <p:cNvSpPr/>
          <p:nvPr/>
        </p:nvSpPr>
        <p:spPr>
          <a:xfrm>
            <a:off x="3196807" y="1667516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4AF275-B695-D186-FEDB-9D9326765E95}"/>
              </a:ext>
            </a:extLst>
          </p:cNvPr>
          <p:cNvSpPr/>
          <p:nvPr/>
        </p:nvSpPr>
        <p:spPr>
          <a:xfrm>
            <a:off x="4002823" y="1667517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E215C-AF8C-4A1A-30E2-B6C51DAF5000}"/>
              </a:ext>
            </a:extLst>
          </p:cNvPr>
          <p:cNvSpPr/>
          <p:nvPr/>
        </p:nvSpPr>
        <p:spPr>
          <a:xfrm>
            <a:off x="4801805" y="1667516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D6E3B0-89A9-4C9D-3564-42F647F2C647}"/>
              </a:ext>
            </a:extLst>
          </p:cNvPr>
          <p:cNvSpPr/>
          <p:nvPr/>
        </p:nvSpPr>
        <p:spPr>
          <a:xfrm>
            <a:off x="5607821" y="1667517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755889-5A3A-F2EF-F3A1-B318BB5D9D67}"/>
              </a:ext>
            </a:extLst>
          </p:cNvPr>
          <p:cNvSpPr/>
          <p:nvPr/>
        </p:nvSpPr>
        <p:spPr>
          <a:xfrm>
            <a:off x="6413837" y="1667516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1F95EE-C60E-ADC0-602B-0471700B3969}"/>
              </a:ext>
            </a:extLst>
          </p:cNvPr>
          <p:cNvSpPr/>
          <p:nvPr/>
        </p:nvSpPr>
        <p:spPr>
          <a:xfrm>
            <a:off x="7219853" y="1667517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36DCC1-2E47-DFF6-6793-93EF856E4592}"/>
              </a:ext>
            </a:extLst>
          </p:cNvPr>
          <p:cNvSpPr/>
          <p:nvPr/>
        </p:nvSpPr>
        <p:spPr>
          <a:xfrm>
            <a:off x="8025871" y="1667516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15B819-B019-684A-7111-E028EB7B20A1}"/>
              </a:ext>
            </a:extLst>
          </p:cNvPr>
          <p:cNvSpPr/>
          <p:nvPr/>
        </p:nvSpPr>
        <p:spPr>
          <a:xfrm>
            <a:off x="8817819" y="1667516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5549B5-136C-37DD-D803-F0CB0D8A241F}"/>
              </a:ext>
            </a:extLst>
          </p:cNvPr>
          <p:cNvSpPr/>
          <p:nvPr/>
        </p:nvSpPr>
        <p:spPr>
          <a:xfrm>
            <a:off x="205271" y="2286367"/>
            <a:ext cx="2165135" cy="63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사업화 지원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F5776F-1641-8605-8B6E-0E30037E0912}"/>
              </a:ext>
            </a:extLst>
          </p:cNvPr>
          <p:cNvSpPr/>
          <p:nvPr/>
        </p:nvSpPr>
        <p:spPr>
          <a:xfrm>
            <a:off x="2390791" y="228636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AAA1D5-0D99-8AA8-EF61-7C41D1096446}"/>
              </a:ext>
            </a:extLst>
          </p:cNvPr>
          <p:cNvSpPr/>
          <p:nvPr/>
        </p:nvSpPr>
        <p:spPr>
          <a:xfrm>
            <a:off x="3196807" y="228636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E4717D-C855-B1A7-80E1-A0D525041D19}"/>
              </a:ext>
            </a:extLst>
          </p:cNvPr>
          <p:cNvSpPr/>
          <p:nvPr/>
        </p:nvSpPr>
        <p:spPr>
          <a:xfrm>
            <a:off x="4002823" y="228636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EAB136-3B46-945B-6F61-A42D539F5B98}"/>
              </a:ext>
            </a:extLst>
          </p:cNvPr>
          <p:cNvSpPr/>
          <p:nvPr/>
        </p:nvSpPr>
        <p:spPr>
          <a:xfrm>
            <a:off x="4801805" y="228636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CA4AC2-5BE5-B7F5-75E7-B3431E6F7E31}"/>
              </a:ext>
            </a:extLst>
          </p:cNvPr>
          <p:cNvSpPr/>
          <p:nvPr/>
        </p:nvSpPr>
        <p:spPr>
          <a:xfrm>
            <a:off x="5607821" y="228636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618BD1-BEE5-9F08-BF82-4142F3A8B3C3}"/>
              </a:ext>
            </a:extLst>
          </p:cNvPr>
          <p:cNvSpPr/>
          <p:nvPr/>
        </p:nvSpPr>
        <p:spPr>
          <a:xfrm>
            <a:off x="6413837" y="228636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4580311-946A-DD16-BED2-FCF6A017AD10}"/>
              </a:ext>
            </a:extLst>
          </p:cNvPr>
          <p:cNvSpPr/>
          <p:nvPr/>
        </p:nvSpPr>
        <p:spPr>
          <a:xfrm>
            <a:off x="7219853" y="228636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FA5769A-FF32-057C-3B48-7C04A5AFBFBC}"/>
              </a:ext>
            </a:extLst>
          </p:cNvPr>
          <p:cNvSpPr/>
          <p:nvPr/>
        </p:nvSpPr>
        <p:spPr>
          <a:xfrm>
            <a:off x="8025871" y="228636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958B66F-ED07-1E8A-5A59-A3882BE8CEFE}"/>
              </a:ext>
            </a:extLst>
          </p:cNvPr>
          <p:cNvSpPr/>
          <p:nvPr/>
        </p:nvSpPr>
        <p:spPr>
          <a:xfrm>
            <a:off x="8817819" y="228636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FAF745-F71F-9F38-F2D2-7BD294791E0F}"/>
              </a:ext>
            </a:extLst>
          </p:cNvPr>
          <p:cNvSpPr/>
          <p:nvPr/>
        </p:nvSpPr>
        <p:spPr>
          <a:xfrm>
            <a:off x="205271" y="2916647"/>
            <a:ext cx="2165135" cy="63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디딤돌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R&amp;D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D9AE02D-39BD-E8B8-9A6F-E8282339948D}"/>
              </a:ext>
            </a:extLst>
          </p:cNvPr>
          <p:cNvSpPr/>
          <p:nvPr/>
        </p:nvSpPr>
        <p:spPr>
          <a:xfrm>
            <a:off x="2390791" y="291664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0892116-9B70-336B-52C0-5E70234CFABD}"/>
              </a:ext>
            </a:extLst>
          </p:cNvPr>
          <p:cNvSpPr/>
          <p:nvPr/>
        </p:nvSpPr>
        <p:spPr>
          <a:xfrm>
            <a:off x="3196807" y="291664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4B0185-1160-1135-494A-63565A9F7D40}"/>
              </a:ext>
            </a:extLst>
          </p:cNvPr>
          <p:cNvSpPr/>
          <p:nvPr/>
        </p:nvSpPr>
        <p:spPr>
          <a:xfrm>
            <a:off x="4002823" y="291664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8FD8B0-74DA-785F-2569-2859262357F8}"/>
              </a:ext>
            </a:extLst>
          </p:cNvPr>
          <p:cNvSpPr/>
          <p:nvPr/>
        </p:nvSpPr>
        <p:spPr>
          <a:xfrm>
            <a:off x="4801805" y="291664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FA170F-25FC-19D3-A108-851BEF56C881}"/>
              </a:ext>
            </a:extLst>
          </p:cNvPr>
          <p:cNvSpPr/>
          <p:nvPr/>
        </p:nvSpPr>
        <p:spPr>
          <a:xfrm>
            <a:off x="5607821" y="291664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DED488C-58C4-5831-3D48-F79EC8A661E1}"/>
              </a:ext>
            </a:extLst>
          </p:cNvPr>
          <p:cNvSpPr/>
          <p:nvPr/>
        </p:nvSpPr>
        <p:spPr>
          <a:xfrm>
            <a:off x="6413837" y="291664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3F87AB-2819-024C-C0AA-EEFC008E5027}"/>
              </a:ext>
            </a:extLst>
          </p:cNvPr>
          <p:cNvSpPr/>
          <p:nvPr/>
        </p:nvSpPr>
        <p:spPr>
          <a:xfrm>
            <a:off x="7219853" y="291664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583967C-C42D-2B04-97D4-2CBF3950B934}"/>
              </a:ext>
            </a:extLst>
          </p:cNvPr>
          <p:cNvSpPr/>
          <p:nvPr/>
        </p:nvSpPr>
        <p:spPr>
          <a:xfrm>
            <a:off x="8025871" y="291664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DBDC12-731F-15A2-7562-2636365211CC}"/>
              </a:ext>
            </a:extLst>
          </p:cNvPr>
          <p:cNvSpPr/>
          <p:nvPr/>
        </p:nvSpPr>
        <p:spPr>
          <a:xfrm>
            <a:off x="8817819" y="291664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814198-6244-90AF-D315-9A6816EC0550}"/>
              </a:ext>
            </a:extLst>
          </p:cNvPr>
          <p:cNvSpPr/>
          <p:nvPr/>
        </p:nvSpPr>
        <p:spPr>
          <a:xfrm>
            <a:off x="205271" y="3535497"/>
            <a:ext cx="2165135" cy="63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공공데이터창업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D2D834-6388-CCCE-B56F-DBBD74E1AC56}"/>
              </a:ext>
            </a:extLst>
          </p:cNvPr>
          <p:cNvSpPr/>
          <p:nvPr/>
        </p:nvSpPr>
        <p:spPr>
          <a:xfrm>
            <a:off x="2390791" y="353549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0070FB7-5D67-3CE8-886E-360EAB0A97F1}"/>
              </a:ext>
            </a:extLst>
          </p:cNvPr>
          <p:cNvSpPr/>
          <p:nvPr/>
        </p:nvSpPr>
        <p:spPr>
          <a:xfrm>
            <a:off x="3196807" y="353549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7214F6F-FC30-8634-0C87-7D68517AF1F2}"/>
              </a:ext>
            </a:extLst>
          </p:cNvPr>
          <p:cNvSpPr/>
          <p:nvPr/>
        </p:nvSpPr>
        <p:spPr>
          <a:xfrm>
            <a:off x="4002823" y="353549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BA6FFB-A52F-3897-89A9-BFFAA3DF4B1F}"/>
              </a:ext>
            </a:extLst>
          </p:cNvPr>
          <p:cNvSpPr/>
          <p:nvPr/>
        </p:nvSpPr>
        <p:spPr>
          <a:xfrm>
            <a:off x="4801805" y="353549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1ED136-4F67-8B9C-83B1-DC135D9F42FE}"/>
              </a:ext>
            </a:extLst>
          </p:cNvPr>
          <p:cNvSpPr/>
          <p:nvPr/>
        </p:nvSpPr>
        <p:spPr>
          <a:xfrm>
            <a:off x="5607821" y="353549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AB4B6C6-11E9-A3A9-F995-9776C77D0514}"/>
              </a:ext>
            </a:extLst>
          </p:cNvPr>
          <p:cNvSpPr/>
          <p:nvPr/>
        </p:nvSpPr>
        <p:spPr>
          <a:xfrm>
            <a:off x="6413837" y="353549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C14CA8-CD05-F7E8-4178-79F2064898B9}"/>
              </a:ext>
            </a:extLst>
          </p:cNvPr>
          <p:cNvSpPr/>
          <p:nvPr/>
        </p:nvSpPr>
        <p:spPr>
          <a:xfrm>
            <a:off x="7219853" y="353549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7EFE98-5E20-AD12-6D13-2322C2AA868C}"/>
              </a:ext>
            </a:extLst>
          </p:cNvPr>
          <p:cNvSpPr/>
          <p:nvPr/>
        </p:nvSpPr>
        <p:spPr>
          <a:xfrm>
            <a:off x="8025871" y="353549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2B88B65-AD2B-720D-E850-69F0B3F4CD5C}"/>
              </a:ext>
            </a:extLst>
          </p:cNvPr>
          <p:cNvSpPr/>
          <p:nvPr/>
        </p:nvSpPr>
        <p:spPr>
          <a:xfrm>
            <a:off x="8817819" y="353549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94738AB-B7F2-AF15-AEA0-EC2A32DE3D8D}"/>
              </a:ext>
            </a:extLst>
          </p:cNvPr>
          <p:cNvSpPr/>
          <p:nvPr/>
        </p:nvSpPr>
        <p:spPr>
          <a:xfrm>
            <a:off x="205271" y="4170099"/>
            <a:ext cx="2165135" cy="63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개발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FA68A46-1F7B-CCB4-7064-5AA97DA9B50B}"/>
              </a:ext>
            </a:extLst>
          </p:cNvPr>
          <p:cNvSpPr/>
          <p:nvPr/>
        </p:nvSpPr>
        <p:spPr>
          <a:xfrm>
            <a:off x="2390791" y="417009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50FC5A7-09CE-9B11-0F7F-CED64E6DE0BA}"/>
              </a:ext>
            </a:extLst>
          </p:cNvPr>
          <p:cNvSpPr/>
          <p:nvPr/>
        </p:nvSpPr>
        <p:spPr>
          <a:xfrm>
            <a:off x="3196807" y="417009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E227A73-6540-49F2-955E-EB6672AE28C5}"/>
              </a:ext>
            </a:extLst>
          </p:cNvPr>
          <p:cNvSpPr/>
          <p:nvPr/>
        </p:nvSpPr>
        <p:spPr>
          <a:xfrm>
            <a:off x="4002823" y="417009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1770C7-13E8-B33A-3FE0-09F62BE7DC7C}"/>
              </a:ext>
            </a:extLst>
          </p:cNvPr>
          <p:cNvSpPr/>
          <p:nvPr/>
        </p:nvSpPr>
        <p:spPr>
          <a:xfrm>
            <a:off x="4801805" y="417009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E27BC97-D148-B808-CB7F-E28620C8C86A}"/>
              </a:ext>
            </a:extLst>
          </p:cNvPr>
          <p:cNvSpPr/>
          <p:nvPr/>
        </p:nvSpPr>
        <p:spPr>
          <a:xfrm>
            <a:off x="5607821" y="417009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A64BA10-1EC5-CC34-B261-A98B4280183A}"/>
              </a:ext>
            </a:extLst>
          </p:cNvPr>
          <p:cNvSpPr/>
          <p:nvPr/>
        </p:nvSpPr>
        <p:spPr>
          <a:xfrm>
            <a:off x="6413837" y="417009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FB082A-0CB0-7CE8-0F97-D2F8D77F7F60}"/>
              </a:ext>
            </a:extLst>
          </p:cNvPr>
          <p:cNvSpPr/>
          <p:nvPr/>
        </p:nvSpPr>
        <p:spPr>
          <a:xfrm>
            <a:off x="7219853" y="417009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73A04E9-F5DA-DBD8-22FB-8E294A4E16A0}"/>
              </a:ext>
            </a:extLst>
          </p:cNvPr>
          <p:cNvSpPr/>
          <p:nvPr/>
        </p:nvSpPr>
        <p:spPr>
          <a:xfrm>
            <a:off x="8025871" y="417009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1C92E9-5FBC-9303-74F9-CB64B8D0EAC3}"/>
              </a:ext>
            </a:extLst>
          </p:cNvPr>
          <p:cNvSpPr/>
          <p:nvPr/>
        </p:nvSpPr>
        <p:spPr>
          <a:xfrm>
            <a:off x="8817819" y="417009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DF98ED-8E61-88D9-F4F5-D2B17E5066D2}"/>
              </a:ext>
            </a:extLst>
          </p:cNvPr>
          <p:cNvSpPr/>
          <p:nvPr/>
        </p:nvSpPr>
        <p:spPr>
          <a:xfrm>
            <a:off x="205271" y="4788949"/>
            <a:ext cx="2165135" cy="63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앱스토어 등록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F49DBBB-6B12-619B-BCD9-E7E4D1B2C4CA}"/>
              </a:ext>
            </a:extLst>
          </p:cNvPr>
          <p:cNvSpPr/>
          <p:nvPr/>
        </p:nvSpPr>
        <p:spPr>
          <a:xfrm>
            <a:off x="2390791" y="478894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FBC00-D059-0B2E-849F-C2A485D90278}"/>
              </a:ext>
            </a:extLst>
          </p:cNvPr>
          <p:cNvSpPr/>
          <p:nvPr/>
        </p:nvSpPr>
        <p:spPr>
          <a:xfrm>
            <a:off x="3196807" y="478894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A968C0-FFA0-4831-F726-9D110E7BA988}"/>
              </a:ext>
            </a:extLst>
          </p:cNvPr>
          <p:cNvSpPr/>
          <p:nvPr/>
        </p:nvSpPr>
        <p:spPr>
          <a:xfrm>
            <a:off x="4002823" y="478894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C42F4BF-C183-2A47-1F10-59494A53FA86}"/>
              </a:ext>
            </a:extLst>
          </p:cNvPr>
          <p:cNvSpPr/>
          <p:nvPr/>
        </p:nvSpPr>
        <p:spPr>
          <a:xfrm>
            <a:off x="4801805" y="478894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681A014-403A-C697-FD86-2E21BE5BB1F1}"/>
              </a:ext>
            </a:extLst>
          </p:cNvPr>
          <p:cNvSpPr/>
          <p:nvPr/>
        </p:nvSpPr>
        <p:spPr>
          <a:xfrm>
            <a:off x="5607821" y="478894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943F13-9A43-DECC-E3D8-4C03DA9AE18B}"/>
              </a:ext>
            </a:extLst>
          </p:cNvPr>
          <p:cNvSpPr/>
          <p:nvPr/>
        </p:nvSpPr>
        <p:spPr>
          <a:xfrm>
            <a:off x="6413837" y="478894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A22A04E-B630-F79A-ED4F-B3FF8340AA05}"/>
              </a:ext>
            </a:extLst>
          </p:cNvPr>
          <p:cNvSpPr/>
          <p:nvPr/>
        </p:nvSpPr>
        <p:spPr>
          <a:xfrm>
            <a:off x="7219853" y="478894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1245B9D-A167-74F7-B7F4-B3E89CE9C45D}"/>
              </a:ext>
            </a:extLst>
          </p:cNvPr>
          <p:cNvSpPr/>
          <p:nvPr/>
        </p:nvSpPr>
        <p:spPr>
          <a:xfrm>
            <a:off x="8025871" y="478894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5D975A1-2A19-25EC-E32E-95A94AA6C1C0}"/>
              </a:ext>
            </a:extLst>
          </p:cNvPr>
          <p:cNvSpPr/>
          <p:nvPr/>
        </p:nvSpPr>
        <p:spPr>
          <a:xfrm>
            <a:off x="8817819" y="478894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158155A-5843-7227-28A4-FB7945BD9147}"/>
              </a:ext>
            </a:extLst>
          </p:cNvPr>
          <p:cNvSpPr/>
          <p:nvPr/>
        </p:nvSpPr>
        <p:spPr>
          <a:xfrm>
            <a:off x="205271" y="5419229"/>
            <a:ext cx="2165135" cy="63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서비스개시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2828901-35CB-4B56-0555-659188B3428F}"/>
              </a:ext>
            </a:extLst>
          </p:cNvPr>
          <p:cNvSpPr/>
          <p:nvPr/>
        </p:nvSpPr>
        <p:spPr>
          <a:xfrm>
            <a:off x="2390791" y="541922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6C76C8D-EEDB-7AFE-4255-2641695C819F}"/>
              </a:ext>
            </a:extLst>
          </p:cNvPr>
          <p:cNvSpPr/>
          <p:nvPr/>
        </p:nvSpPr>
        <p:spPr>
          <a:xfrm>
            <a:off x="3196807" y="541922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BDEE5AC-4B9B-802B-7207-A53022ADB21F}"/>
              </a:ext>
            </a:extLst>
          </p:cNvPr>
          <p:cNvSpPr/>
          <p:nvPr/>
        </p:nvSpPr>
        <p:spPr>
          <a:xfrm>
            <a:off x="4002823" y="541922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A0CC6A-CFB8-10A9-69DD-831F686CE808}"/>
              </a:ext>
            </a:extLst>
          </p:cNvPr>
          <p:cNvSpPr/>
          <p:nvPr/>
        </p:nvSpPr>
        <p:spPr>
          <a:xfrm>
            <a:off x="4801805" y="541922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185EBCB-86A3-D007-963E-7F50BCC41C78}"/>
              </a:ext>
            </a:extLst>
          </p:cNvPr>
          <p:cNvSpPr/>
          <p:nvPr/>
        </p:nvSpPr>
        <p:spPr>
          <a:xfrm>
            <a:off x="5607821" y="541922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FC13C18-8F6F-BE40-8E34-4341E2D752EC}"/>
              </a:ext>
            </a:extLst>
          </p:cNvPr>
          <p:cNvSpPr/>
          <p:nvPr/>
        </p:nvSpPr>
        <p:spPr>
          <a:xfrm>
            <a:off x="6413837" y="541922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73EDF50-2B07-D0C7-1D69-E2A5D1006D1C}"/>
              </a:ext>
            </a:extLst>
          </p:cNvPr>
          <p:cNvSpPr/>
          <p:nvPr/>
        </p:nvSpPr>
        <p:spPr>
          <a:xfrm>
            <a:off x="7219853" y="541922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71037-CEC8-2BD1-6C59-7B9FE7875525}"/>
              </a:ext>
            </a:extLst>
          </p:cNvPr>
          <p:cNvSpPr/>
          <p:nvPr/>
        </p:nvSpPr>
        <p:spPr>
          <a:xfrm>
            <a:off x="8025871" y="541922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873BEAE-F465-6A0E-13EC-A19925D609E9}"/>
              </a:ext>
            </a:extLst>
          </p:cNvPr>
          <p:cNvSpPr/>
          <p:nvPr/>
        </p:nvSpPr>
        <p:spPr>
          <a:xfrm>
            <a:off x="8817819" y="541922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6CAEFF-BFAF-CBCA-3BAC-4F03A1CC77D1}"/>
              </a:ext>
            </a:extLst>
          </p:cNvPr>
          <p:cNvSpPr/>
          <p:nvPr/>
        </p:nvSpPr>
        <p:spPr>
          <a:xfrm>
            <a:off x="205271" y="6038079"/>
            <a:ext cx="2165135" cy="63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공공조달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214FD27-EEAB-7312-D97E-16441EDFCD5B}"/>
              </a:ext>
            </a:extLst>
          </p:cNvPr>
          <p:cNvSpPr/>
          <p:nvPr/>
        </p:nvSpPr>
        <p:spPr>
          <a:xfrm>
            <a:off x="2390791" y="603807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F6D2F60-FCF6-9778-BF5C-D2EAB2CB1570}"/>
              </a:ext>
            </a:extLst>
          </p:cNvPr>
          <p:cNvSpPr/>
          <p:nvPr/>
        </p:nvSpPr>
        <p:spPr>
          <a:xfrm>
            <a:off x="3196807" y="603807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3B10C97-761F-84E5-CEB8-4BE16D7D94E9}"/>
              </a:ext>
            </a:extLst>
          </p:cNvPr>
          <p:cNvSpPr/>
          <p:nvPr/>
        </p:nvSpPr>
        <p:spPr>
          <a:xfrm>
            <a:off x="4002823" y="603807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34CAAE-779B-BDA1-0F30-64C4A0EFC98B}"/>
              </a:ext>
            </a:extLst>
          </p:cNvPr>
          <p:cNvSpPr/>
          <p:nvPr/>
        </p:nvSpPr>
        <p:spPr>
          <a:xfrm>
            <a:off x="4801805" y="603807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F112A71-0D02-5225-1DAC-15D4A363A1AD}"/>
              </a:ext>
            </a:extLst>
          </p:cNvPr>
          <p:cNvSpPr/>
          <p:nvPr/>
        </p:nvSpPr>
        <p:spPr>
          <a:xfrm>
            <a:off x="5607821" y="603807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41D3941-006D-9951-51E7-77F122C2DDA2}"/>
              </a:ext>
            </a:extLst>
          </p:cNvPr>
          <p:cNvSpPr/>
          <p:nvPr/>
        </p:nvSpPr>
        <p:spPr>
          <a:xfrm>
            <a:off x="6413837" y="603807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37AD57F-C042-03A7-0D0B-631C575A7C1F}"/>
              </a:ext>
            </a:extLst>
          </p:cNvPr>
          <p:cNvSpPr/>
          <p:nvPr/>
        </p:nvSpPr>
        <p:spPr>
          <a:xfrm>
            <a:off x="7219853" y="603807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A75D36-8E94-3CC8-68BC-1BD477E8BC99}"/>
              </a:ext>
            </a:extLst>
          </p:cNvPr>
          <p:cNvSpPr/>
          <p:nvPr/>
        </p:nvSpPr>
        <p:spPr>
          <a:xfrm>
            <a:off x="8025871" y="603807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5BDC420-C4A4-DFCB-2BB0-120561E63796}"/>
              </a:ext>
            </a:extLst>
          </p:cNvPr>
          <p:cNvSpPr/>
          <p:nvPr/>
        </p:nvSpPr>
        <p:spPr>
          <a:xfrm>
            <a:off x="8817819" y="603807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2783F50-CE09-EFAC-60CA-92DA7ED969BA}"/>
              </a:ext>
            </a:extLst>
          </p:cNvPr>
          <p:cNvSpPr/>
          <p:nvPr/>
        </p:nvSpPr>
        <p:spPr>
          <a:xfrm>
            <a:off x="2883877" y="2349542"/>
            <a:ext cx="8764171" cy="5556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예비창업패키지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0C3AE0-300E-4505-708A-1673E4C8EF4C}"/>
              </a:ext>
            </a:extLst>
          </p:cNvPr>
          <p:cNvSpPr/>
          <p:nvPr/>
        </p:nvSpPr>
        <p:spPr>
          <a:xfrm>
            <a:off x="9615234" y="1667517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4B2075-5D78-EF46-F2EB-33EA0A268EA5}"/>
              </a:ext>
            </a:extLst>
          </p:cNvPr>
          <p:cNvSpPr/>
          <p:nvPr/>
        </p:nvSpPr>
        <p:spPr>
          <a:xfrm>
            <a:off x="10414218" y="1667516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C37890-1A7F-F4B1-CA98-527BC330B7B6}"/>
              </a:ext>
            </a:extLst>
          </p:cNvPr>
          <p:cNvSpPr/>
          <p:nvPr/>
        </p:nvSpPr>
        <p:spPr>
          <a:xfrm>
            <a:off x="11213200" y="1667516"/>
            <a:ext cx="783347" cy="63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9B0C37-63DB-2187-A43D-3AF9910FAD96}"/>
              </a:ext>
            </a:extLst>
          </p:cNvPr>
          <p:cNvSpPr/>
          <p:nvPr/>
        </p:nvSpPr>
        <p:spPr>
          <a:xfrm>
            <a:off x="9615234" y="228636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E11C4C-5E4D-7C0B-5E41-9DF569215CAA}"/>
              </a:ext>
            </a:extLst>
          </p:cNvPr>
          <p:cNvSpPr/>
          <p:nvPr/>
        </p:nvSpPr>
        <p:spPr>
          <a:xfrm>
            <a:off x="10414218" y="228636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0029FF-7E2F-BC8E-B5C2-004D225AF73E}"/>
              </a:ext>
            </a:extLst>
          </p:cNvPr>
          <p:cNvSpPr/>
          <p:nvPr/>
        </p:nvSpPr>
        <p:spPr>
          <a:xfrm>
            <a:off x="11213200" y="228636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53DCA8-7C34-7800-413F-A1DFD0D63E0A}"/>
              </a:ext>
            </a:extLst>
          </p:cNvPr>
          <p:cNvSpPr/>
          <p:nvPr/>
        </p:nvSpPr>
        <p:spPr>
          <a:xfrm>
            <a:off x="9615234" y="291664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5A9B3A-7CA7-B585-4EB9-E689CAABAB68}"/>
              </a:ext>
            </a:extLst>
          </p:cNvPr>
          <p:cNvSpPr/>
          <p:nvPr/>
        </p:nvSpPr>
        <p:spPr>
          <a:xfrm>
            <a:off x="10414218" y="291664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14EFAA-C47F-F367-F80A-3A96B90928AA}"/>
              </a:ext>
            </a:extLst>
          </p:cNvPr>
          <p:cNvSpPr/>
          <p:nvPr/>
        </p:nvSpPr>
        <p:spPr>
          <a:xfrm>
            <a:off x="11213200" y="291664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22FBC4-1F8A-3C1F-7535-66054F599DAF}"/>
              </a:ext>
            </a:extLst>
          </p:cNvPr>
          <p:cNvSpPr/>
          <p:nvPr/>
        </p:nvSpPr>
        <p:spPr>
          <a:xfrm>
            <a:off x="9615234" y="3535497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3A418F-90FE-0AB8-CCDD-985541483B82}"/>
              </a:ext>
            </a:extLst>
          </p:cNvPr>
          <p:cNvSpPr/>
          <p:nvPr/>
        </p:nvSpPr>
        <p:spPr>
          <a:xfrm>
            <a:off x="10414218" y="353549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1A90BA-76B9-8B43-FC7B-7ECFBB2DD493}"/>
              </a:ext>
            </a:extLst>
          </p:cNvPr>
          <p:cNvSpPr/>
          <p:nvPr/>
        </p:nvSpPr>
        <p:spPr>
          <a:xfrm>
            <a:off x="11213200" y="3535496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5D1BE5-3CDA-DD0E-B42F-5B3FFE338841}"/>
              </a:ext>
            </a:extLst>
          </p:cNvPr>
          <p:cNvSpPr/>
          <p:nvPr/>
        </p:nvSpPr>
        <p:spPr>
          <a:xfrm>
            <a:off x="9615234" y="417009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A264A1-0D8A-55B8-6251-0011A7CAB00B}"/>
              </a:ext>
            </a:extLst>
          </p:cNvPr>
          <p:cNvSpPr/>
          <p:nvPr/>
        </p:nvSpPr>
        <p:spPr>
          <a:xfrm>
            <a:off x="10414218" y="417009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037CFF-0258-B659-C700-34FC3DDC608B}"/>
              </a:ext>
            </a:extLst>
          </p:cNvPr>
          <p:cNvSpPr/>
          <p:nvPr/>
        </p:nvSpPr>
        <p:spPr>
          <a:xfrm>
            <a:off x="11213200" y="417009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C9713F-FE5A-1E5C-56A8-BDE1C6934783}"/>
              </a:ext>
            </a:extLst>
          </p:cNvPr>
          <p:cNvSpPr/>
          <p:nvPr/>
        </p:nvSpPr>
        <p:spPr>
          <a:xfrm>
            <a:off x="9615234" y="478894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9A122B-1283-93F3-8D17-1BDEC1961BD5}"/>
              </a:ext>
            </a:extLst>
          </p:cNvPr>
          <p:cNvSpPr/>
          <p:nvPr/>
        </p:nvSpPr>
        <p:spPr>
          <a:xfrm>
            <a:off x="10414218" y="478894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2DAC07-32E0-5B17-D16B-DF6ADFC33163}"/>
              </a:ext>
            </a:extLst>
          </p:cNvPr>
          <p:cNvSpPr/>
          <p:nvPr/>
        </p:nvSpPr>
        <p:spPr>
          <a:xfrm>
            <a:off x="11213200" y="478894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A37339-36B8-7D61-4538-1B17AE03348A}"/>
              </a:ext>
            </a:extLst>
          </p:cNvPr>
          <p:cNvSpPr/>
          <p:nvPr/>
        </p:nvSpPr>
        <p:spPr>
          <a:xfrm>
            <a:off x="9615234" y="541922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36479A-17A3-650D-34B1-6C9649B5F660}"/>
              </a:ext>
            </a:extLst>
          </p:cNvPr>
          <p:cNvSpPr/>
          <p:nvPr/>
        </p:nvSpPr>
        <p:spPr>
          <a:xfrm>
            <a:off x="10414218" y="541922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4C0A8E-1B22-88D7-1140-1AA0A8BEE434}"/>
              </a:ext>
            </a:extLst>
          </p:cNvPr>
          <p:cNvSpPr/>
          <p:nvPr/>
        </p:nvSpPr>
        <p:spPr>
          <a:xfrm>
            <a:off x="11213200" y="541922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E5C1A3-B7EC-878A-600B-23B762F4C770}"/>
              </a:ext>
            </a:extLst>
          </p:cNvPr>
          <p:cNvSpPr/>
          <p:nvPr/>
        </p:nvSpPr>
        <p:spPr>
          <a:xfrm>
            <a:off x="9615234" y="6038079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FEE4FB6-181C-BB53-AA3A-DE7FAC793673}"/>
              </a:ext>
            </a:extLst>
          </p:cNvPr>
          <p:cNvSpPr/>
          <p:nvPr/>
        </p:nvSpPr>
        <p:spPr>
          <a:xfrm>
            <a:off x="10414218" y="603807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101292-3A90-7877-8263-7925B84303DA}"/>
              </a:ext>
            </a:extLst>
          </p:cNvPr>
          <p:cNvSpPr/>
          <p:nvPr/>
        </p:nvSpPr>
        <p:spPr>
          <a:xfrm>
            <a:off x="11213200" y="6038078"/>
            <a:ext cx="783347" cy="630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C49182BF-E9A5-1F70-AF78-623E19CDA148}"/>
              </a:ext>
            </a:extLst>
          </p:cNvPr>
          <p:cNvSpPr/>
          <p:nvPr/>
        </p:nvSpPr>
        <p:spPr>
          <a:xfrm>
            <a:off x="5688038" y="2902891"/>
            <a:ext cx="6213230" cy="5556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디딤돌 </a:t>
            </a:r>
            <a:r>
              <a:rPr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일반형</a:t>
            </a:r>
          </a:p>
        </p:txBody>
      </p:sp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22BD787C-210D-4419-9909-846C4B1E2E04}"/>
              </a:ext>
            </a:extLst>
          </p:cNvPr>
          <p:cNvSpPr/>
          <p:nvPr/>
        </p:nvSpPr>
        <p:spPr>
          <a:xfrm>
            <a:off x="4164288" y="3546927"/>
            <a:ext cx="7019527" cy="5556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국토교통부 리그</a:t>
            </a:r>
          </a:p>
        </p:txBody>
      </p:sp>
      <p:sp>
        <p:nvSpPr>
          <p:cNvPr id="113" name="화살표: 오른쪽 112">
            <a:extLst>
              <a:ext uri="{FF2B5EF4-FFF2-40B4-BE49-F238E27FC236}">
                <a16:creationId xmlns:a16="http://schemas.microsoft.com/office/drawing/2014/main" id="{160888BF-0C8C-85E2-D736-90BC251AAE77}"/>
              </a:ext>
            </a:extLst>
          </p:cNvPr>
          <p:cNvSpPr/>
          <p:nvPr/>
        </p:nvSpPr>
        <p:spPr>
          <a:xfrm>
            <a:off x="6909120" y="4207401"/>
            <a:ext cx="5005294" cy="5556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2">
                    <a:lumMod val="90000"/>
                    <a:lumOff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안드로이드</a:t>
            </a:r>
            <a:endParaRPr lang="ko-KR" altLang="en-US" dirty="0">
              <a:solidFill>
                <a:schemeClr val="tx2">
                  <a:lumMod val="90000"/>
                  <a:lumOff val="1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1568D533-28A2-CE89-7511-31B023A66AB9}"/>
              </a:ext>
            </a:extLst>
          </p:cNvPr>
          <p:cNvSpPr/>
          <p:nvPr/>
        </p:nvSpPr>
        <p:spPr>
          <a:xfrm>
            <a:off x="7475708" y="4833285"/>
            <a:ext cx="4250916" cy="5556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앱스토어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안드로이드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395E9C88-2D7E-98B5-B8F3-527A4EB60533}"/>
              </a:ext>
            </a:extLst>
          </p:cNvPr>
          <p:cNvSpPr/>
          <p:nvPr/>
        </p:nvSpPr>
        <p:spPr>
          <a:xfrm>
            <a:off x="7475708" y="5482404"/>
            <a:ext cx="4250916" cy="5556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크라우드펀딩</a:t>
            </a:r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CACF966C-FD48-D9DC-5BE8-FD54D392AC73}"/>
              </a:ext>
            </a:extLst>
          </p:cNvPr>
          <p:cNvSpPr/>
          <p:nvPr/>
        </p:nvSpPr>
        <p:spPr>
          <a:xfrm>
            <a:off x="7475708" y="6075381"/>
            <a:ext cx="4250916" cy="5556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혁신조달 장터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8FAFE-46D6-92B5-950B-FCFCDE2AA663}"/>
              </a:ext>
            </a:extLst>
          </p:cNvPr>
          <p:cNvSpPr/>
          <p:nvPr/>
        </p:nvSpPr>
        <p:spPr>
          <a:xfrm>
            <a:off x="1539482" y="1097420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2026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단계적인 수익 및 기술 보호 환경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천만원 매출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C7C9EE-4760-A1DC-6DFD-F5C50FE7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A27ACA33-B95B-5BFB-2964-4CBB8DFB98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455587" y="4376797"/>
            <a:ext cx="4411140" cy="19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3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536B48E0-F390-C693-3230-2E49BA233B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277497"/>
              </p:ext>
            </p:extLst>
          </p:nvPr>
        </p:nvGraphicFramePr>
        <p:xfrm>
          <a:off x="3864426" y="2287410"/>
          <a:ext cx="8218716" cy="4475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29A605-3004-8B88-659C-B997DEA19CB4}"/>
              </a:ext>
            </a:extLst>
          </p:cNvPr>
          <p:cNvSpPr/>
          <p:nvPr/>
        </p:nvSpPr>
        <p:spPr>
          <a:xfrm>
            <a:off x="194387" y="1764190"/>
            <a:ext cx="3491205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차년도 자금 운영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D2243E-3795-1CD3-FFBA-0FA62E835E05}"/>
              </a:ext>
            </a:extLst>
          </p:cNvPr>
          <p:cNvSpPr/>
          <p:nvPr/>
        </p:nvSpPr>
        <p:spPr>
          <a:xfrm>
            <a:off x="3864427" y="1764190"/>
            <a:ext cx="8218716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차년도 매출 계획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6F5B5A96-4E84-571D-9409-A8C85C2F1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765237"/>
              </p:ext>
            </p:extLst>
          </p:nvPr>
        </p:nvGraphicFramePr>
        <p:xfrm>
          <a:off x="194386" y="2287410"/>
          <a:ext cx="3491205" cy="4379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2E24435-23F0-400A-012A-43F53706A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222" y="4834813"/>
            <a:ext cx="766762" cy="7667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868A04-13C9-2395-6B32-F76C40A5F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5536" y="3923327"/>
            <a:ext cx="701448" cy="7014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F44A23-3AAC-AA9C-7413-D5A1053544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25" t="16347" r="16186" b="17564"/>
          <a:stretch/>
        </p:blipFill>
        <p:spPr>
          <a:xfrm>
            <a:off x="11100222" y="2362054"/>
            <a:ext cx="923731" cy="88745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7EAAF-2935-5301-A36F-3825BB3FF616}"/>
              </a:ext>
            </a:extLst>
          </p:cNvPr>
          <p:cNvSpPr/>
          <p:nvPr/>
        </p:nvSpPr>
        <p:spPr>
          <a:xfrm>
            <a:off x="4348065" y="2491889"/>
            <a:ext cx="430606" cy="154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QG</a:t>
            </a: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9B4F8D-0653-6900-F04A-B4BD56707419}"/>
              </a:ext>
            </a:extLst>
          </p:cNvPr>
          <p:cNvSpPr/>
          <p:nvPr/>
        </p:nvSpPr>
        <p:spPr>
          <a:xfrm>
            <a:off x="4348065" y="4202501"/>
            <a:ext cx="430606" cy="1399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공간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341CAE2-7B44-ABBD-09A7-980B4E88D6EC}"/>
              </a:ext>
            </a:extLst>
          </p:cNvPr>
          <p:cNvSpPr/>
          <p:nvPr/>
        </p:nvSpPr>
        <p:spPr>
          <a:xfrm>
            <a:off x="6544258" y="2481162"/>
            <a:ext cx="430606" cy="310968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모니터링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14F953-74FE-BC86-3143-6BDCBF692074}"/>
              </a:ext>
            </a:extLst>
          </p:cNvPr>
          <p:cNvSpPr/>
          <p:nvPr/>
        </p:nvSpPr>
        <p:spPr>
          <a:xfrm>
            <a:off x="1539482" y="1097420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디지털 지도 맞춤 광고 제작 및 관광 구독 서비스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AA3F9-3AE7-18C5-A4D3-A8A330A03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72552B-5391-D587-95E2-57E9F24EB04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585532" y="2399661"/>
            <a:ext cx="2549554" cy="16997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8E0DE2-FBC0-E7F5-515B-5840C28DDD5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35232"/>
          <a:stretch>
            <a:fillRect/>
          </a:stretch>
        </p:blipFill>
        <p:spPr>
          <a:xfrm>
            <a:off x="4778672" y="2481162"/>
            <a:ext cx="1706397" cy="15862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D53169-9672-4C56-1671-8FC05C65A03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28263"/>
          <a:stretch>
            <a:fillRect/>
          </a:stretch>
        </p:blipFill>
        <p:spPr>
          <a:xfrm>
            <a:off x="4778671" y="4202501"/>
            <a:ext cx="1706397" cy="14152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DC0E2D-7DD3-4BA6-4DE0-B2737CD3D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7004471" y="2362054"/>
            <a:ext cx="2670889" cy="23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5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BBE849-B06F-B458-3867-20CE46DB5BAB}"/>
              </a:ext>
            </a:extLst>
          </p:cNvPr>
          <p:cNvSpPr/>
          <p:nvPr/>
        </p:nvSpPr>
        <p:spPr>
          <a:xfrm>
            <a:off x="1539482" y="1097420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2030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 대상 맞춤 고품질 지도 공급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5471C4-37B5-D03B-3F63-0753A123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E4A13D-E5FD-AAE7-4EDE-5D3EFBE0E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682089"/>
              </p:ext>
            </p:extLst>
          </p:nvPr>
        </p:nvGraphicFramePr>
        <p:xfrm>
          <a:off x="234042" y="1736271"/>
          <a:ext cx="11723915" cy="498565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44783">
                  <a:extLst>
                    <a:ext uri="{9D8B030D-6E8A-4147-A177-3AD203B41FA5}">
                      <a16:colId xmlns:a16="http://schemas.microsoft.com/office/drawing/2014/main" val="3211367493"/>
                    </a:ext>
                  </a:extLst>
                </a:gridCol>
                <a:gridCol w="2344783">
                  <a:extLst>
                    <a:ext uri="{9D8B030D-6E8A-4147-A177-3AD203B41FA5}">
                      <a16:colId xmlns:a16="http://schemas.microsoft.com/office/drawing/2014/main" val="2876183348"/>
                    </a:ext>
                  </a:extLst>
                </a:gridCol>
                <a:gridCol w="2344783">
                  <a:extLst>
                    <a:ext uri="{9D8B030D-6E8A-4147-A177-3AD203B41FA5}">
                      <a16:colId xmlns:a16="http://schemas.microsoft.com/office/drawing/2014/main" val="572930603"/>
                    </a:ext>
                  </a:extLst>
                </a:gridCol>
                <a:gridCol w="2344783">
                  <a:extLst>
                    <a:ext uri="{9D8B030D-6E8A-4147-A177-3AD203B41FA5}">
                      <a16:colId xmlns:a16="http://schemas.microsoft.com/office/drawing/2014/main" val="345550587"/>
                    </a:ext>
                  </a:extLst>
                </a:gridCol>
                <a:gridCol w="2344783">
                  <a:extLst>
                    <a:ext uri="{9D8B030D-6E8A-4147-A177-3AD203B41FA5}">
                      <a16:colId xmlns:a16="http://schemas.microsoft.com/office/drawing/2014/main" val="98901613"/>
                    </a:ext>
                  </a:extLst>
                </a:gridCol>
              </a:tblGrid>
              <a:tr h="536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marL="66944" marR="66944" marT="33472" marB="334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2026 (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 구축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66944" marR="66944" marT="33472" marB="334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2027 (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성장 가속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66944" marR="66944" marT="33472" marB="334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2028 (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시장 확장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66944" marR="66944" marT="33472" marB="334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2029 (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대규모 스케일업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66944" marR="66944" marT="33472" marB="334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556086"/>
                  </a:ext>
                </a:extLst>
              </a:tr>
              <a:tr h="3068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거래 금액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억원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40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80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2540755347"/>
                  </a:ext>
                </a:extLst>
              </a:tr>
              <a:tr h="3068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유입수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십만명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1446424041"/>
                  </a:ext>
                </a:extLst>
              </a:tr>
              <a:tr h="3068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가입자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만명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419252359"/>
                  </a:ext>
                </a:extLst>
              </a:tr>
              <a:tr h="3068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거래 매칭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천건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1647535132"/>
                  </a:ext>
                </a:extLst>
              </a:tr>
              <a:tr h="3068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등록 상품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천건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2586802067"/>
                  </a:ext>
                </a:extLst>
              </a:tr>
              <a:tr h="3068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협력사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백건</a:t>
                      </a:r>
                      <a:r>
                        <a:rPr lang="en-US" altLang="ko-KR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2423380424"/>
                  </a:ext>
                </a:extLst>
              </a:tr>
              <a:tr h="536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정성효과 ①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소상공인 데이터 기반 구축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 중심 매칭 서비스 안정화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관광객</a:t>
                      </a: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연계 본격화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글로벌 큐레이션 플랫폼으로 확장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2834510116"/>
                  </a:ext>
                </a:extLst>
              </a:tr>
              <a:tr h="536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정성효과 ②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서비스 초기 사용자 행동 분석 확보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맞춤형 지도</a:t>
                      </a: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취향 분석 모델 고도화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 화폐</a:t>
                      </a: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이벤트 통합 운영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로컬 경제 활성화 구조 완성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437085464"/>
                  </a:ext>
                </a:extLst>
              </a:tr>
              <a:tr h="7670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정성효과 ③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 파트너 생태계 확보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 협력 모델 확장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전국 단위 큐레이션 확장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해외 관광객 중심 프리미엄 모델 도입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2584278375"/>
                  </a:ext>
                </a:extLst>
              </a:tr>
              <a:tr h="7670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정성효과 ④</a:t>
                      </a:r>
                      <a:endParaRPr lang="ko-KR" altLang="en-US" sz="13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 체류 시간 증가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재방문</a:t>
                      </a:r>
                      <a:r>
                        <a:rPr lang="en-US" altLang="ko-KR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재구매 기반 소비 패턴 형성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 소비 증가 및 매출 상승</a:t>
                      </a:r>
                    </a:p>
                  </a:txBody>
                  <a:tcPr marL="66944" marR="66944" marT="33472" marB="3347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기반 지역 관광정책 지원 체계 완성</a:t>
                      </a:r>
                    </a:p>
                  </a:txBody>
                  <a:tcPr marL="66944" marR="66944" marT="33472" marB="33472" anchor="ctr"/>
                </a:tc>
                <a:extLst>
                  <a:ext uri="{0D108BD9-81ED-4DB2-BD59-A6C34878D82A}">
                    <a16:rowId xmlns:a16="http://schemas.microsoft.com/office/drawing/2014/main" val="183383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65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첨부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선행연구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CDDC07-83B7-165E-2265-037E1579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C9315E-6BB5-85FA-02DC-F340851F7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45833"/>
              </p:ext>
            </p:extLst>
          </p:nvPr>
        </p:nvGraphicFramePr>
        <p:xfrm>
          <a:off x="223157" y="1061358"/>
          <a:ext cx="11811000" cy="55196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53886">
                  <a:extLst>
                    <a:ext uri="{9D8B030D-6E8A-4147-A177-3AD203B41FA5}">
                      <a16:colId xmlns:a16="http://schemas.microsoft.com/office/drawing/2014/main" val="3070344292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539136418"/>
                    </a:ext>
                  </a:extLst>
                </a:gridCol>
                <a:gridCol w="2525486">
                  <a:extLst>
                    <a:ext uri="{9D8B030D-6E8A-4147-A177-3AD203B41FA5}">
                      <a16:colId xmlns:a16="http://schemas.microsoft.com/office/drawing/2014/main" val="511210111"/>
                    </a:ext>
                  </a:extLst>
                </a:gridCol>
                <a:gridCol w="4207328">
                  <a:extLst>
                    <a:ext uri="{9D8B030D-6E8A-4147-A177-3AD203B41FA5}">
                      <a16:colId xmlns:a16="http://schemas.microsoft.com/office/drawing/2014/main" val="1159535120"/>
                    </a:ext>
                  </a:extLst>
                </a:gridCol>
              </a:tblGrid>
              <a:tr h="2032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marL="38507" marR="38507" marT="19254" marB="1925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논문명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연도</a:t>
                      </a:r>
                    </a:p>
                  </a:txBody>
                  <a:tcPr marL="38507" marR="38507" marT="19254" marB="1925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핵심 내용</a:t>
                      </a:r>
                    </a:p>
                  </a:txBody>
                  <a:tcPr marL="38507" marR="38507" marT="19254" marB="1925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 적용 시사점</a:t>
                      </a:r>
                    </a:p>
                  </a:txBody>
                  <a:tcPr marL="38507" marR="38507" marT="19254" marB="1925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702"/>
                  </a:ext>
                </a:extLst>
              </a:tr>
              <a:tr h="487747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국내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관광객 특성을 고려한 관광지 추천 시스템 설계 및 구현 </a:t>
                      </a:r>
                      <a:r>
                        <a:rPr lang="en-US" altLang="ko-KR" sz="105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(2015)</a:t>
                      </a: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GPS·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 선호 기반 관광지 추천 시스템 구현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맞춤형 관광 추천 알고리즘 설계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가중치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유사도 기반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2128042163"/>
                  </a:ext>
                </a:extLst>
              </a:tr>
              <a:tr h="4877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 기반 개인 맞춤형 관광 추천 시스템 연구</a:t>
                      </a:r>
                      <a:endParaRPr lang="ko-KR" altLang="en-US" sz="105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기상 등 컨텍스트 기반 추천 제공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시간대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날씨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동행 유형을 고려한 추천 규칙 설계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1168095562"/>
                  </a:ext>
                </a:extLst>
              </a:tr>
              <a:tr h="4877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통신사 </a:t>
                      </a:r>
                      <a:r>
                        <a:rPr lang="ko-KR" altLang="en-US" sz="105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로밍데이터</a:t>
                      </a:r>
                      <a:r>
                        <a:rPr lang="ko-KR" altLang="en-US" sz="105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기반 </a:t>
                      </a:r>
                      <a:r>
                        <a:rPr lang="ko-KR" altLang="en-US" sz="105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인바운드</a:t>
                      </a:r>
                      <a:r>
                        <a:rPr lang="ko-KR" altLang="en-US" sz="105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관광 동선 분석 연구</a:t>
                      </a: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관광객 이동경로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체류 패턴 분석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2030 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동선 기반 클러스터링 및 핫스팟 탐지 구조 설계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2311392646"/>
                  </a:ext>
                </a:extLst>
              </a:tr>
              <a:tr h="4877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스마트 관광 앱 사용자 행태 분석 연구</a:t>
                      </a: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앱 로그 데이터를 활용한 관광객 이동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선호 분석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앱 내 동선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클릭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체류시간 기반 행동 데이터 수집 전략 설계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1887546969"/>
                  </a:ext>
                </a:extLst>
              </a:tr>
              <a:tr h="48774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</a:t>
                      </a:r>
                      <a:r>
                        <a:rPr lang="ko-KR" altLang="en-US" sz="105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공간정보 활용 도시</a:t>
                      </a:r>
                      <a:r>
                        <a:rPr lang="en-US" altLang="ko-KR" sz="105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 분석 연구</a:t>
                      </a:r>
                      <a:endParaRPr lang="ko-KR" altLang="en-US" sz="105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지형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경관 분석 활용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 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Q-GIS 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시각화 및 건물 도면 정보 연계에 직접 적용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72827792"/>
                  </a:ext>
                </a:extLst>
              </a:tr>
              <a:tr h="780398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국외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 Mobile 3D-GIS Hybrid Recommender System for Tourism (Information Sciences, 2012)</a:t>
                      </a:r>
                      <a:endParaRPr lang="en-US" sz="105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3DGIS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모바일 관광 추천 시스템 제안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트렌더와 가장 유사한 구조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3D 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추천 알고리즘 통합 참고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3383889848"/>
                  </a:ext>
                </a:extLst>
              </a:tr>
              <a:tr h="4877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Trends in Tourism Recommendation Systems: A Review (2024)</a:t>
                      </a:r>
                      <a:endParaRPr lang="en-US" sz="105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최신 관광 추천 기술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딥러닝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그래프 기반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하이브리드 모델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정리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 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추천 알고리즘 및 데이터 학습 설계 방향 설정에 활용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3752702330"/>
                  </a:ext>
                </a:extLst>
              </a:tr>
              <a:tr h="4877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Context-Based Tourism Recommender System (ICST 2018)</a:t>
                      </a:r>
                      <a:endParaRPr lang="en-US" sz="105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날씨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소셜 등 컨텍스트 기반 추천 모델 제안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2030 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 패턴 맞춤형 컨텍스트 추천 구조 구현에 적용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2231275774"/>
                  </a:ext>
                </a:extLst>
              </a:tr>
              <a:tr h="4877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Big Data in Smart Tourism: Challenges and Opportunities (2019)</a:t>
                      </a:r>
                      <a:endParaRPr 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 빅데이터 활용 구조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모바일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·SNS·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거래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위치데이터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제휴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통신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카드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·OTA) 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및 개인정보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보안 구조 설계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1499023350"/>
                  </a:ext>
                </a:extLst>
              </a:tr>
              <a:tr h="634071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Mobile Recommender Systems in Tourism Review (Ricci &amp; Nguyen)</a:t>
                      </a:r>
                      <a:endParaRPr lang="en-US" sz="105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모바일 환경에서 관광 추천 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UX·</a:t>
                      </a:r>
                      <a:r>
                        <a:rPr lang="ko-KR" altLang="en-US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인터랙션 분석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온보딩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→ 프로필 생성 → 실시간 추천 → 피드백 학습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UX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설계에 적용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3150984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21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F668C-3050-8C77-6F80-F41367B7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832" y="18255"/>
            <a:ext cx="9819968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  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62054-6049-922F-6B26-CF6B7623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1430517"/>
            <a:ext cx="2949678" cy="5206258"/>
          </a:xfrm>
        </p:spPr>
        <p:txBody>
          <a:bodyPr>
            <a:normAutofit lnSpcReduction="10000"/>
          </a:bodyPr>
          <a:lstStyle/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기획배경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문제제시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문제해결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서비스구현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공공데이터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시장분석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경쟁사분석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문화확산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자금확보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SWOT</a:t>
            </a:r>
          </a:p>
          <a:p>
            <a:r>
              <a:rPr lang="ko-KR" altLang="en-US" sz="1100" dirty="0" err="1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팀빌딩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매출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첨부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선행연구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첨부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: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시뮬레이션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첨부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 :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컨택포인트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첨부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 :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 진출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75C22D-ACE5-B6FE-7F34-800070A60FDE}"/>
              </a:ext>
            </a:extLst>
          </p:cNvPr>
          <p:cNvSpPr/>
          <p:nvPr/>
        </p:nvSpPr>
        <p:spPr>
          <a:xfrm>
            <a:off x="3465319" y="3111394"/>
            <a:ext cx="2611017" cy="54142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공급자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자치단체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02182C-E1E5-4CDD-1FD6-3D79D47659EF}"/>
              </a:ext>
            </a:extLst>
          </p:cNvPr>
          <p:cNvSpPr/>
          <p:nvPr/>
        </p:nvSpPr>
        <p:spPr>
          <a:xfrm>
            <a:off x="9125113" y="3123425"/>
            <a:ext cx="2862739" cy="5414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수요자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2030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AE61549D-26AE-0468-E18B-A1F651C51DB3}"/>
              </a:ext>
            </a:extLst>
          </p:cNvPr>
          <p:cNvCxnSpPr>
            <a:cxnSpLocks/>
            <a:stCxn id="6" idx="0"/>
            <a:endCxn id="5" idx="0"/>
          </p:cNvCxnSpPr>
          <p:nvPr/>
        </p:nvCxnSpPr>
        <p:spPr>
          <a:xfrm rot="16200000" flipV="1">
            <a:off x="7657641" y="224582"/>
            <a:ext cx="12031" cy="5785655"/>
          </a:xfrm>
          <a:prstGeom prst="bentConnector3">
            <a:avLst>
              <a:gd name="adj1" fmla="val 600028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65D8C7-A5BB-2C46-F8F8-A09196EC7B72}"/>
              </a:ext>
            </a:extLst>
          </p:cNvPr>
          <p:cNvSpPr txBox="1"/>
          <p:nvPr/>
        </p:nvSpPr>
        <p:spPr>
          <a:xfrm>
            <a:off x="5825581" y="2056161"/>
            <a:ext cx="36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 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설문</a:t>
            </a:r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BAFBAC9A-9B83-C627-C4BB-8E913849C757}"/>
              </a:ext>
            </a:extLst>
          </p:cNvPr>
          <p:cNvSpPr/>
          <p:nvPr/>
        </p:nvSpPr>
        <p:spPr>
          <a:xfrm>
            <a:off x="6514096" y="3697035"/>
            <a:ext cx="2249292" cy="1332708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A31F43D-1DD4-5E3A-E7AD-D515EA33320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35775" y="2963773"/>
            <a:ext cx="95007" cy="5624011"/>
          </a:xfrm>
          <a:prstGeom prst="bentConnector3">
            <a:avLst>
              <a:gd name="adj1" fmla="val 40393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59CC4D-070F-A47F-0226-CDE8A4C50169}"/>
              </a:ext>
            </a:extLst>
          </p:cNvPr>
          <p:cNvSpPr/>
          <p:nvPr/>
        </p:nvSpPr>
        <p:spPr>
          <a:xfrm>
            <a:off x="2738307" y="1358740"/>
            <a:ext cx="9366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청소년의 학업 데이터 기반 과외 매칭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en-US" altLang="ko-KR" sz="20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</a:t>
            </a:r>
            <a:r>
              <a:rPr lang="ko-KR" altLang="en-US" sz="20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큐레이션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0FD0AF-0299-1412-C851-2D7766F89728}"/>
              </a:ext>
            </a:extLst>
          </p:cNvPr>
          <p:cNvSpPr txBox="1"/>
          <p:nvPr/>
        </p:nvSpPr>
        <p:spPr>
          <a:xfrm>
            <a:off x="5800667" y="6137763"/>
            <a:ext cx="36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도면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D88882-15C7-4B64-0154-7DF7B925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39CAAB-7F17-2713-C4CE-A4BE4DB896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45" r="8149"/>
          <a:stretch>
            <a:fillRect/>
          </a:stretch>
        </p:blipFill>
        <p:spPr>
          <a:xfrm>
            <a:off x="3460955" y="3652815"/>
            <a:ext cx="2615382" cy="20674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3F2C64-2C45-0FC8-49A2-CEA423E17A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81"/>
          <a:stretch>
            <a:fillRect/>
          </a:stretch>
        </p:blipFill>
        <p:spPr>
          <a:xfrm>
            <a:off x="9125113" y="3664846"/>
            <a:ext cx="2862739" cy="20612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11F39B-E14A-F303-4175-94B548E5D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081" y="4834144"/>
            <a:ext cx="1501023" cy="10006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AE3664-2898-87F9-D0FE-5E960A242F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161" t="34061" r="18661" b="37402"/>
          <a:stretch>
            <a:fillRect/>
          </a:stretch>
        </p:blipFill>
        <p:spPr>
          <a:xfrm>
            <a:off x="6783074" y="5411723"/>
            <a:ext cx="1910443" cy="508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05B75C-7B57-83EB-2E96-8BE90A94F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630" y="2694690"/>
            <a:ext cx="1651321" cy="712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3AA1C-7837-2F9F-A421-04200429CD1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5880595" y="2401321"/>
            <a:ext cx="3736442" cy="37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8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7AE960DC-D64E-1A55-8F1D-89FEAC5B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274" y="2126847"/>
            <a:ext cx="2491624" cy="37374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첨부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시뮬레이션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41FF2B-B039-E6FB-3F5D-EAE1B29DBA61}"/>
              </a:ext>
            </a:extLst>
          </p:cNvPr>
          <p:cNvSpPr/>
          <p:nvPr/>
        </p:nvSpPr>
        <p:spPr>
          <a:xfrm>
            <a:off x="110412" y="1698171"/>
            <a:ext cx="1872341" cy="41987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57B3E4B-98B9-15EE-FCDD-8D8CCEB2ACBD}"/>
              </a:ext>
            </a:extLst>
          </p:cNvPr>
          <p:cNvSpPr/>
          <p:nvPr/>
        </p:nvSpPr>
        <p:spPr>
          <a:xfrm>
            <a:off x="2113382" y="1763486"/>
            <a:ext cx="422989" cy="4166118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CA39B0-CEE3-9E9D-4205-4F3CDBF35DDE}"/>
              </a:ext>
            </a:extLst>
          </p:cNvPr>
          <p:cNvSpPr/>
          <p:nvPr/>
        </p:nvSpPr>
        <p:spPr>
          <a:xfrm>
            <a:off x="2659223" y="1698171"/>
            <a:ext cx="2936386" cy="4198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앱서비스 이용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D9037EC-49C5-904A-3513-0149DAC10213}"/>
              </a:ext>
            </a:extLst>
          </p:cNvPr>
          <p:cNvSpPr/>
          <p:nvPr/>
        </p:nvSpPr>
        <p:spPr>
          <a:xfrm>
            <a:off x="5725458" y="1698171"/>
            <a:ext cx="422989" cy="4166118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큐레이션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C1C19-B52D-2073-14D9-EFC6940D5F01}"/>
              </a:ext>
            </a:extLst>
          </p:cNvPr>
          <p:cNvSpPr/>
          <p:nvPr/>
        </p:nvSpPr>
        <p:spPr>
          <a:xfrm>
            <a:off x="6148447" y="1698171"/>
            <a:ext cx="2867256" cy="41987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수행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DD6A587-1E04-244C-DA6A-CA9C7F2918CF}"/>
              </a:ext>
            </a:extLst>
          </p:cNvPr>
          <p:cNvSpPr/>
          <p:nvPr/>
        </p:nvSpPr>
        <p:spPr>
          <a:xfrm>
            <a:off x="9146332" y="1698171"/>
            <a:ext cx="422989" cy="4166118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보상제공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8B78DF-C2DA-9797-8294-FDE38EE6B198}"/>
              </a:ext>
            </a:extLst>
          </p:cNvPr>
          <p:cNvSpPr/>
          <p:nvPr/>
        </p:nvSpPr>
        <p:spPr>
          <a:xfrm>
            <a:off x="9615196" y="1698171"/>
            <a:ext cx="2466392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피드백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7F1B854-6B3D-CA55-2F06-05CE40E903CD}"/>
              </a:ext>
            </a:extLst>
          </p:cNvPr>
          <p:cNvCxnSpPr/>
          <p:nvPr/>
        </p:nvCxnSpPr>
        <p:spPr>
          <a:xfrm>
            <a:off x="71697" y="5955490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FB30AA-7FFA-93CC-CCCF-63783BF0C741}"/>
              </a:ext>
            </a:extLst>
          </p:cNvPr>
          <p:cNvSpPr txBox="1"/>
          <p:nvPr/>
        </p:nvSpPr>
        <p:spPr>
          <a:xfrm>
            <a:off x="0" y="595549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성수동을 방문한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외국인 관광객이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 3D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 지도를 활용해 취향 맞춤 코스를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추천받고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이동 동선을 효율적임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관광객은 추천된 맛집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체험 콘텐츠를 실제로 방문하며 만족도 조사를 통해 지역 상점과 지자체에 실시간 피드백 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종료 후 관광객은 릴스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작성 등 보상형 참여 활동을 수행하여 지역 상권 홍보와 관광 데이터 축적까지 디자인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3A398AD-0DEC-9DB6-0655-50BEFD3AAC38}"/>
              </a:ext>
            </a:extLst>
          </p:cNvPr>
          <p:cNvSpPr/>
          <p:nvPr/>
        </p:nvSpPr>
        <p:spPr>
          <a:xfrm>
            <a:off x="2622679" y="5159829"/>
            <a:ext cx="2972928" cy="65876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 3D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공간정보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81C964-4D22-ABE2-1D9A-4CFCF799A29A}"/>
              </a:ext>
            </a:extLst>
          </p:cNvPr>
          <p:cNvSpPr/>
          <p:nvPr/>
        </p:nvSpPr>
        <p:spPr>
          <a:xfrm>
            <a:off x="6095611" y="5167758"/>
            <a:ext cx="2972928" cy="65876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만족도 조사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EFF0A2-98CA-FA35-1FB4-81B26F3DF78F}"/>
              </a:ext>
            </a:extLst>
          </p:cNvPr>
          <p:cNvSpPr/>
          <p:nvPr/>
        </p:nvSpPr>
        <p:spPr>
          <a:xfrm>
            <a:off x="9610004" y="4455562"/>
            <a:ext cx="2456419" cy="658761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릴스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237AF5-5390-1D11-3E9C-B6FF38D91F08}"/>
              </a:ext>
            </a:extLst>
          </p:cNvPr>
          <p:cNvSpPr/>
          <p:nvPr/>
        </p:nvSpPr>
        <p:spPr>
          <a:xfrm>
            <a:off x="9610005" y="5205526"/>
            <a:ext cx="2456419" cy="65876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9CE22F-D933-CFA9-F8EA-639CF4D169E8}"/>
              </a:ext>
            </a:extLst>
          </p:cNvPr>
          <p:cNvSpPr/>
          <p:nvPr/>
        </p:nvSpPr>
        <p:spPr>
          <a:xfrm>
            <a:off x="1022445" y="1187439"/>
            <a:ext cx="10146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성수동에 방문한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외국인 관광객 시나리오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지역 관광 모니터링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089EDF-BD6F-9ACF-5CA5-1EA074CDD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12" name="그림 11" descr="의류, 사람, 인간의 얼굴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59465E-3485-2863-C0FB-9FECCC270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27465"/>
          <a:stretch>
            <a:fillRect/>
          </a:stretch>
        </p:blipFill>
        <p:spPr>
          <a:xfrm>
            <a:off x="110412" y="2126847"/>
            <a:ext cx="1872341" cy="299509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0E535C6-C26A-9042-AEB2-51B5A9546382}"/>
              </a:ext>
            </a:extLst>
          </p:cNvPr>
          <p:cNvSpPr/>
          <p:nvPr/>
        </p:nvSpPr>
        <p:spPr>
          <a:xfrm>
            <a:off x="110412" y="5147823"/>
            <a:ext cx="1916662" cy="65876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성수동 일대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EB6B31C-89C8-38DC-5EFC-C70851F102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845" r="11795"/>
          <a:stretch>
            <a:fillRect/>
          </a:stretch>
        </p:blipFill>
        <p:spPr>
          <a:xfrm>
            <a:off x="2659221" y="2137133"/>
            <a:ext cx="2936386" cy="29950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1CDE616-5B85-BB9F-64F7-84FB28DEBD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006" r="18004"/>
          <a:stretch>
            <a:fillRect/>
          </a:stretch>
        </p:blipFill>
        <p:spPr>
          <a:xfrm>
            <a:off x="6148445" y="2126847"/>
            <a:ext cx="2867257" cy="29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4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첨부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컨택포인트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56872D-3300-0DAD-ACD1-449553C4E4C1}"/>
              </a:ext>
            </a:extLst>
          </p:cNvPr>
          <p:cNvSpPr/>
          <p:nvPr/>
        </p:nvSpPr>
        <p:spPr>
          <a:xfrm>
            <a:off x="1463282" y="1201265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민간과 개인 대상으로 공급망 구축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3,000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억원 규모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0E3FD-C47D-3500-3EFC-9FEDBF89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34BAFB2-95F6-FF17-AD65-0A0C928AF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539945"/>
              </p:ext>
            </p:extLst>
          </p:nvPr>
        </p:nvGraphicFramePr>
        <p:xfrm>
          <a:off x="152400" y="1662930"/>
          <a:ext cx="11925300" cy="501545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51857">
                  <a:extLst>
                    <a:ext uri="{9D8B030D-6E8A-4147-A177-3AD203B41FA5}">
                      <a16:colId xmlns:a16="http://schemas.microsoft.com/office/drawing/2014/main" val="1219344779"/>
                    </a:ext>
                  </a:extLst>
                </a:gridCol>
                <a:gridCol w="3831772">
                  <a:extLst>
                    <a:ext uri="{9D8B030D-6E8A-4147-A177-3AD203B41FA5}">
                      <a16:colId xmlns:a16="http://schemas.microsoft.com/office/drawing/2014/main" val="1057834944"/>
                    </a:ext>
                  </a:extLst>
                </a:gridCol>
                <a:gridCol w="3341914">
                  <a:extLst>
                    <a:ext uri="{9D8B030D-6E8A-4147-A177-3AD203B41FA5}">
                      <a16:colId xmlns:a16="http://schemas.microsoft.com/office/drawing/2014/main" val="849823997"/>
                    </a:ext>
                  </a:extLst>
                </a:gridCol>
                <a:gridCol w="3499757">
                  <a:extLst>
                    <a:ext uri="{9D8B030D-6E8A-4147-A177-3AD203B41FA5}">
                      <a16:colId xmlns:a16="http://schemas.microsoft.com/office/drawing/2014/main" val="991638424"/>
                    </a:ext>
                  </a:extLst>
                </a:gridCol>
              </a:tblGrid>
              <a:tr h="2748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marL="58802" marR="58802" marT="29401" marB="294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컨택포인트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주요 목적</a:t>
                      </a:r>
                    </a:p>
                  </a:txBody>
                  <a:tcPr marL="58802" marR="58802" marT="29401" marB="294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기대 효과</a:t>
                      </a:r>
                    </a:p>
                  </a:txBody>
                  <a:tcPr marL="58802" marR="58802" marT="29401" marB="294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39291"/>
                  </a:ext>
                </a:extLst>
              </a:tr>
              <a:tr h="4681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B2G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성동구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서울시 관광과 미팅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공공데이터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 정책 연계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파일럿 실행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정책기반 신뢰 확보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1560015957"/>
                  </a:ext>
                </a:extLst>
              </a:tr>
              <a:tr h="4828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B2G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한국관광공사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서울관광재단 협업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관광객 데이터 연계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 확보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 홍보 채널 활용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928723076"/>
                  </a:ext>
                </a:extLst>
              </a:tr>
              <a:tr h="4828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B2G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스마트관광도시 실증기관 참여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기반 실증 프로젝트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서비스 검증 및 공공사업 진출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2084340944"/>
                  </a:ext>
                </a:extLst>
              </a:tr>
              <a:tr h="4681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B2B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 상권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상인회 협력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상권데이터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메뉴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혼잡도 확보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추천 정확도 향상 및 상업 협력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211983961"/>
                  </a:ext>
                </a:extLst>
              </a:tr>
              <a:tr h="4681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B2B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소상공인시장진흥공단 연계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소상공인 마케팅 데이터 수집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분석 모델 고도화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2981316967"/>
                  </a:ext>
                </a:extLst>
              </a:tr>
              <a:tr h="4681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B2B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카카오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네이버 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API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협업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영업정보 확보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Q-GIS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품질 강화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928015829"/>
                  </a:ext>
                </a:extLst>
              </a:tr>
              <a:tr h="4681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B2B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여행사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호텔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항공사 협업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 코스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상품 연계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교차 프로모션 및 사용자 확대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1597255915"/>
                  </a:ext>
                </a:extLst>
              </a:tr>
              <a:tr h="4828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B2C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커뮤니티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인플루언서 제휴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 사용자 확보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자연 확산형 리뷰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릴스 증폭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2548078318"/>
                  </a:ext>
                </a:extLst>
              </a:tr>
              <a:tr h="4681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B2C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성수동 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F&amp;B·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브랜드 팝업 연계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스탬프 투어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리워드 이벤트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앱 설치 증가 및 콘텐츠 생성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625635424"/>
                  </a:ext>
                </a:extLst>
              </a:tr>
              <a:tr h="4828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B2C</a:t>
                      </a:r>
                      <a:endParaRPr lang="en-US"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10. 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현장 캠페인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공항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홍대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성수 등</a:t>
                      </a: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QR</a:t>
                      </a:r>
                      <a:r>
                        <a:rPr lang="ko-KR" alt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코드 설치 유도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실사용 기반 확보 및 초반 트래픽 증가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2617613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66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45C811D9-B0C4-5D9F-AF4C-D36EB9F8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437" b="23972"/>
          <a:stretch>
            <a:fillRect/>
          </a:stretch>
        </p:blipFill>
        <p:spPr>
          <a:xfrm>
            <a:off x="2585455" y="2173076"/>
            <a:ext cx="2909211" cy="34258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9760D4A-8753-A2D0-CEF0-1F88A590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383" y="2173076"/>
            <a:ext cx="2837713" cy="18918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첨부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 진출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A9F2C1-D1ED-68C7-8EF6-B80B992B972C}"/>
              </a:ext>
            </a:extLst>
          </p:cNvPr>
          <p:cNvSpPr/>
          <p:nvPr/>
        </p:nvSpPr>
        <p:spPr>
          <a:xfrm>
            <a:off x="102638" y="1614902"/>
            <a:ext cx="1831250" cy="51871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1B4EE7F-EA58-CF01-770F-ED584E4CA447}"/>
              </a:ext>
            </a:extLst>
          </p:cNvPr>
          <p:cNvSpPr/>
          <p:nvPr/>
        </p:nvSpPr>
        <p:spPr>
          <a:xfrm>
            <a:off x="2034073" y="1607196"/>
            <a:ext cx="351569" cy="4276671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개발협력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74FB3E-A1FA-5B67-64BD-2F9C7056971E}"/>
              </a:ext>
            </a:extLst>
          </p:cNvPr>
          <p:cNvSpPr/>
          <p:nvPr/>
        </p:nvSpPr>
        <p:spPr>
          <a:xfrm>
            <a:off x="2537927" y="1931437"/>
            <a:ext cx="2985795" cy="396013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55CB3C-1180-1AD8-6B2C-A85DD8310D87}"/>
              </a:ext>
            </a:extLst>
          </p:cNvPr>
          <p:cNvSpPr/>
          <p:nvPr/>
        </p:nvSpPr>
        <p:spPr>
          <a:xfrm>
            <a:off x="2982757" y="1626297"/>
            <a:ext cx="2018409" cy="52322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현지 협력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4BAFD43-1FAA-1062-375A-10683EDB8383}"/>
              </a:ext>
            </a:extLst>
          </p:cNvPr>
          <p:cNvSpPr/>
          <p:nvPr/>
        </p:nvSpPr>
        <p:spPr>
          <a:xfrm>
            <a:off x="5601212" y="1700364"/>
            <a:ext cx="351569" cy="4276671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지도제작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604C38-9151-260D-5F98-BC35F69888E9}"/>
              </a:ext>
            </a:extLst>
          </p:cNvPr>
          <p:cNvSpPr/>
          <p:nvPr/>
        </p:nvSpPr>
        <p:spPr>
          <a:xfrm>
            <a:off x="6052966" y="1931437"/>
            <a:ext cx="2531198" cy="396013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0A2EC3-B84E-9CAD-24E7-B4A3ECB08024}"/>
              </a:ext>
            </a:extLst>
          </p:cNvPr>
          <p:cNvSpPr/>
          <p:nvPr/>
        </p:nvSpPr>
        <p:spPr>
          <a:xfrm>
            <a:off x="6306871" y="1610393"/>
            <a:ext cx="2018409" cy="52322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디지털 전환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B496661-47A8-1D3F-C5C3-031FEE8FAE55}"/>
              </a:ext>
            </a:extLst>
          </p:cNvPr>
          <p:cNvSpPr/>
          <p:nvPr/>
        </p:nvSpPr>
        <p:spPr>
          <a:xfrm>
            <a:off x="8746610" y="1700364"/>
            <a:ext cx="351569" cy="4276671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 채널 연계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BEDFA45-5633-311E-CBEF-165423EE63A3}"/>
              </a:ext>
            </a:extLst>
          </p:cNvPr>
          <p:cNvSpPr/>
          <p:nvPr/>
        </p:nvSpPr>
        <p:spPr>
          <a:xfrm>
            <a:off x="9148722" y="1614902"/>
            <a:ext cx="2940640" cy="52322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D0BA11-D776-E4D5-E35F-B35F25F903AC}"/>
              </a:ext>
            </a:extLst>
          </p:cNvPr>
          <p:cNvSpPr/>
          <p:nvPr/>
        </p:nvSpPr>
        <p:spPr>
          <a:xfrm>
            <a:off x="2622679" y="5159829"/>
            <a:ext cx="2827451" cy="65876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CTS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관광 확대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58524D-506B-7843-664E-2BFBEB856E61}"/>
              </a:ext>
            </a:extLst>
          </p:cNvPr>
          <p:cNvCxnSpPr/>
          <p:nvPr/>
        </p:nvCxnSpPr>
        <p:spPr>
          <a:xfrm>
            <a:off x="71697" y="5955490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4D988A-0947-AB75-3728-A5245083FF5D}"/>
              </a:ext>
            </a:extLst>
          </p:cNvPr>
          <p:cNvSpPr txBox="1"/>
          <p:nvPr/>
        </p:nvSpPr>
        <p:spPr>
          <a:xfrm>
            <a:off x="-10033" y="595549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코이카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(CTS)·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코트라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(CSR)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연계해 개발도상국 대상 맞춤형 지도 서비스 개발 협력을 추진하여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현지 관광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국토교통부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외교부 등 공공기관과의 파트너십을 통해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Q-GIS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 디지털 지도 제작 및 서비스 개발을 제공함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디지털 지도 개발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현지 일자리 창출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취약계층 소득 확대 등 사회적 가치 중심의 글로벌 임팩트를 실현하여 지속 가능 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50626F2-0553-4014-9B9B-C4BBBBEFB508}"/>
              </a:ext>
            </a:extLst>
          </p:cNvPr>
          <p:cNvSpPr/>
          <p:nvPr/>
        </p:nvSpPr>
        <p:spPr>
          <a:xfrm>
            <a:off x="9185253" y="3849948"/>
            <a:ext cx="2827451" cy="65876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디지털 지도 개발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895DC89-7738-9726-7791-13903B622934}"/>
              </a:ext>
            </a:extLst>
          </p:cNvPr>
          <p:cNvSpPr/>
          <p:nvPr/>
        </p:nvSpPr>
        <p:spPr>
          <a:xfrm>
            <a:off x="6085967" y="5165695"/>
            <a:ext cx="2410920" cy="65876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D0D394E-B0E7-B33D-3E1A-8484CA1DBC14}"/>
              </a:ext>
            </a:extLst>
          </p:cNvPr>
          <p:cNvSpPr/>
          <p:nvPr/>
        </p:nvSpPr>
        <p:spPr>
          <a:xfrm>
            <a:off x="9185253" y="4543663"/>
            <a:ext cx="2827451" cy="65876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일자리 창출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FE0E9DC-483C-7F55-F0F8-A8E796C7A11F}"/>
              </a:ext>
            </a:extLst>
          </p:cNvPr>
          <p:cNvSpPr/>
          <p:nvPr/>
        </p:nvSpPr>
        <p:spPr>
          <a:xfrm>
            <a:off x="9195515" y="5258937"/>
            <a:ext cx="2827451" cy="65876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취약계층 소득 확대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0D18FF-F384-B78C-2F41-0005F864B364}"/>
              </a:ext>
            </a:extLst>
          </p:cNvPr>
          <p:cNvSpPr/>
          <p:nvPr/>
        </p:nvSpPr>
        <p:spPr>
          <a:xfrm>
            <a:off x="1539482" y="1097420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코이카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CTS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코트라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CSR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사업연계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글로벌 지리 정보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CD4782-3EE9-5BF2-6A1A-50DF9E8F6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9222" name="Picture 6" descr="토목신문 모바일 사이트, 철도시설 점용료 분할납부 이자 한시적 면제">
            <a:extLst>
              <a:ext uri="{FF2B5EF4-FFF2-40B4-BE49-F238E27FC236}">
                <a16:creationId xmlns:a16="http://schemas.microsoft.com/office/drawing/2014/main" id="{A30476E2-C797-6AA2-99E4-EA90C0CAE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611" y="2058879"/>
            <a:ext cx="2916586" cy="194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외교부 - 위키원">
            <a:extLst>
              <a:ext uri="{FF2B5EF4-FFF2-40B4-BE49-F238E27FC236}">
                <a16:creationId xmlns:a16="http://schemas.microsoft.com/office/drawing/2014/main" id="{9D349947-D40E-1134-0CEB-BD659C5B4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" y="39092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 descr="텍스트, 인간의 얼굴, 소년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E905A3-7AC2-195E-77C6-0AB2593932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r="5519"/>
          <a:stretch>
            <a:fillRect/>
          </a:stretch>
        </p:blipFill>
        <p:spPr>
          <a:xfrm>
            <a:off x="6052965" y="2244122"/>
            <a:ext cx="2531199" cy="28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1618BB8B-7D09-37C6-007D-0724349F36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520454" y="1898231"/>
            <a:ext cx="3435688" cy="22922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A46E42-5CE0-FD10-7426-3CE2089539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99"/>
          <a:stretch>
            <a:fillRect/>
          </a:stretch>
        </p:blipFill>
        <p:spPr>
          <a:xfrm>
            <a:off x="334054" y="4536125"/>
            <a:ext cx="1824741" cy="13076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   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3D8D95-FB20-D160-EA53-6AD572BE2EA1}"/>
              </a:ext>
            </a:extLst>
          </p:cNvPr>
          <p:cNvSpPr/>
          <p:nvPr/>
        </p:nvSpPr>
        <p:spPr>
          <a:xfrm>
            <a:off x="1555810" y="1173335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2030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관광객을 위한 맞춤 취향 지도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E7E708-45CB-B421-B433-1CEE05807277}"/>
              </a:ext>
            </a:extLst>
          </p:cNvPr>
          <p:cNvSpPr/>
          <p:nvPr/>
        </p:nvSpPr>
        <p:spPr>
          <a:xfrm>
            <a:off x="143394" y="1729353"/>
            <a:ext cx="481230" cy="13076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자치단체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CC4108-B387-9974-24C2-0F4E0E70ACAB}"/>
              </a:ext>
            </a:extLst>
          </p:cNvPr>
          <p:cNvSpPr/>
          <p:nvPr/>
        </p:nvSpPr>
        <p:spPr>
          <a:xfrm>
            <a:off x="143394" y="3130450"/>
            <a:ext cx="481230" cy="1307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24130C-904A-743C-47E7-D3283862A233}"/>
              </a:ext>
            </a:extLst>
          </p:cNvPr>
          <p:cNvSpPr/>
          <p:nvPr/>
        </p:nvSpPr>
        <p:spPr>
          <a:xfrm>
            <a:off x="143394" y="4531547"/>
            <a:ext cx="481230" cy="1307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371BE84-7226-22E1-A698-94E2A58DA95E}"/>
              </a:ext>
            </a:extLst>
          </p:cNvPr>
          <p:cNvSpPr/>
          <p:nvPr/>
        </p:nvSpPr>
        <p:spPr>
          <a:xfrm>
            <a:off x="2202426" y="1808012"/>
            <a:ext cx="481230" cy="395256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데이터공급망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696686-E4AB-0543-F24A-D0DD6DB9F1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84" r="67332"/>
          <a:stretch/>
        </p:blipFill>
        <p:spPr>
          <a:xfrm>
            <a:off x="2727287" y="1808011"/>
            <a:ext cx="2052816" cy="395256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021087-CE85-489F-3966-ECACBC87EBDE}"/>
              </a:ext>
            </a:extLst>
          </p:cNvPr>
          <p:cNvSpPr/>
          <p:nvPr/>
        </p:nvSpPr>
        <p:spPr>
          <a:xfrm>
            <a:off x="2862878" y="2331607"/>
            <a:ext cx="1613647" cy="2680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F1DB58B-FF62-D222-E040-E959739910B4}"/>
              </a:ext>
            </a:extLst>
          </p:cNvPr>
          <p:cNvSpPr/>
          <p:nvPr/>
        </p:nvSpPr>
        <p:spPr>
          <a:xfrm>
            <a:off x="4793687" y="1808011"/>
            <a:ext cx="481230" cy="395256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8F5ABD-DBD9-06B9-C699-78C2F674D670}"/>
              </a:ext>
            </a:extLst>
          </p:cNvPr>
          <p:cNvSpPr/>
          <p:nvPr/>
        </p:nvSpPr>
        <p:spPr>
          <a:xfrm>
            <a:off x="5371208" y="1729353"/>
            <a:ext cx="481230" cy="13076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지리정보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D68E91-3B7E-2D1F-3BF9-999CBC7CA039}"/>
              </a:ext>
            </a:extLst>
          </p:cNvPr>
          <p:cNvSpPr/>
          <p:nvPr/>
        </p:nvSpPr>
        <p:spPr>
          <a:xfrm>
            <a:off x="5371208" y="3130450"/>
            <a:ext cx="481230" cy="1307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4A0453-2D2F-1960-ED45-0548CBF8A8F4}"/>
              </a:ext>
            </a:extLst>
          </p:cNvPr>
          <p:cNvSpPr/>
          <p:nvPr/>
        </p:nvSpPr>
        <p:spPr>
          <a:xfrm>
            <a:off x="5371208" y="4531546"/>
            <a:ext cx="481230" cy="132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상권정보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AB28462-48BC-769D-2A46-4E3B35271D60}"/>
              </a:ext>
            </a:extLst>
          </p:cNvPr>
          <p:cNvSpPr/>
          <p:nvPr/>
        </p:nvSpPr>
        <p:spPr>
          <a:xfrm>
            <a:off x="7741048" y="1699299"/>
            <a:ext cx="481230" cy="395256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큐레이션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EC145F2-7535-16FF-86E6-C3CF4A820BB2}"/>
              </a:ext>
            </a:extLst>
          </p:cNvPr>
          <p:cNvSpPr/>
          <p:nvPr/>
        </p:nvSpPr>
        <p:spPr>
          <a:xfrm>
            <a:off x="8369761" y="1826660"/>
            <a:ext cx="3667288" cy="401257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F8CCD0B-4165-4CAE-A61D-381C8AF21BF7}"/>
              </a:ext>
            </a:extLst>
          </p:cNvPr>
          <p:cNvSpPr/>
          <p:nvPr/>
        </p:nvSpPr>
        <p:spPr>
          <a:xfrm>
            <a:off x="8520455" y="3754571"/>
            <a:ext cx="1677391" cy="51127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 장소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7BFE724-8025-0E76-2790-A297E329C39E}"/>
              </a:ext>
            </a:extLst>
          </p:cNvPr>
          <p:cNvSpPr/>
          <p:nvPr/>
        </p:nvSpPr>
        <p:spPr>
          <a:xfrm>
            <a:off x="8535474" y="4373655"/>
            <a:ext cx="1677391" cy="51127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5968C3-0DCC-1505-EF62-6BAD797A0DDC}"/>
              </a:ext>
            </a:extLst>
          </p:cNvPr>
          <p:cNvSpPr/>
          <p:nvPr/>
        </p:nvSpPr>
        <p:spPr>
          <a:xfrm>
            <a:off x="8520454" y="5012056"/>
            <a:ext cx="1677391" cy="51127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수거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C13E508-5BCF-6874-DC16-E913DA0388BC}"/>
              </a:ext>
            </a:extLst>
          </p:cNvPr>
          <p:cNvSpPr/>
          <p:nvPr/>
        </p:nvSpPr>
        <p:spPr>
          <a:xfrm>
            <a:off x="10263732" y="3754571"/>
            <a:ext cx="1677391" cy="51127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26766B9-667B-F73B-5456-97887EE5FD3C}"/>
              </a:ext>
            </a:extLst>
          </p:cNvPr>
          <p:cNvSpPr/>
          <p:nvPr/>
        </p:nvSpPr>
        <p:spPr>
          <a:xfrm>
            <a:off x="10278751" y="4373655"/>
            <a:ext cx="1677391" cy="51127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979D20E-0EA8-B227-3995-2E9D112EE031}"/>
              </a:ext>
            </a:extLst>
          </p:cNvPr>
          <p:cNvSpPr/>
          <p:nvPr/>
        </p:nvSpPr>
        <p:spPr>
          <a:xfrm>
            <a:off x="10263731" y="5012056"/>
            <a:ext cx="1677391" cy="51127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951475-0114-C878-0716-D41B7975ED8E}"/>
              </a:ext>
            </a:extLst>
          </p:cNvPr>
          <p:cNvCxnSpPr/>
          <p:nvPr/>
        </p:nvCxnSpPr>
        <p:spPr>
          <a:xfrm>
            <a:off x="71697" y="5948516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228311-44B5-EBD0-6063-7197BBB14707}"/>
              </a:ext>
            </a:extLst>
          </p:cNvPr>
          <p:cNvSpPr txBox="1"/>
          <p:nvPr/>
        </p:nvSpPr>
        <p:spPr>
          <a:xfrm>
            <a:off x="0" y="596636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 서비스는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2030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관광객의 취향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데이터를 분석해 맞춤형 관광 지도를 제공하는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Q-GIS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 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공공데이터에서 확보한 위치 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3D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도면 등 공간 데이터를 통합하여 관광객의 취향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트렌더는 데이터 학습 → 취향 분석 → 맞춤형 추천까지 이어지는 관광 경험 개인화 솔루션으로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지역경제 활성화와 관광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D3D9D-A9F7-1C29-B571-78762EAF48B7}"/>
              </a:ext>
            </a:extLst>
          </p:cNvPr>
          <p:cNvSpPr txBox="1"/>
          <p:nvPr/>
        </p:nvSpPr>
        <p:spPr>
          <a:xfrm>
            <a:off x="2848418" y="3496936"/>
            <a:ext cx="183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5E31F6C-24B5-A1DD-BA08-9F2783EB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755" y="4211106"/>
            <a:ext cx="1292704" cy="7331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76A101-B399-B163-56EF-E3219CAB1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91EDA-16B3-2DFB-F310-B8D7B7562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043" y="1916911"/>
            <a:ext cx="1509568" cy="1004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D47E0A-898F-032C-F594-532E6F1A53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6164"/>
          <a:stretch>
            <a:fillRect/>
          </a:stretch>
        </p:blipFill>
        <p:spPr>
          <a:xfrm>
            <a:off x="647153" y="3118560"/>
            <a:ext cx="1489387" cy="13338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66112B7-4C3E-2FF7-FD61-3FCCCD497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979" y="2553264"/>
            <a:ext cx="702725" cy="7027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AAB63E-7F19-6891-92DE-294DE518F1A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27636"/>
          <a:stretch>
            <a:fillRect/>
          </a:stretch>
        </p:blipFill>
        <p:spPr>
          <a:xfrm>
            <a:off x="5869114" y="1713585"/>
            <a:ext cx="1821643" cy="132346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C9A4CD-2198-4012-7DC0-4108FEA5A36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22689"/>
          <a:stretch>
            <a:fillRect/>
          </a:stretch>
        </p:blipFill>
        <p:spPr>
          <a:xfrm>
            <a:off x="5866023" y="3118727"/>
            <a:ext cx="1821643" cy="132763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4253CAA-D17C-F39B-818E-9FD52849CA3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33097"/>
          <a:stretch>
            <a:fillRect/>
          </a:stretch>
        </p:blipFill>
        <p:spPr>
          <a:xfrm>
            <a:off x="5866023" y="4536125"/>
            <a:ext cx="1821644" cy="132940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3BD56D-38B6-C4A9-7A6B-F022ADD491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7254" y="2086719"/>
            <a:ext cx="993761" cy="74532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C79172F-2250-716C-DEDA-484E2D371B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22061" y="2695138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2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87DD8C-4D97-6909-9A8A-BBF1291D6BE4}"/>
              </a:ext>
            </a:extLst>
          </p:cNvPr>
          <p:cNvSpPr/>
          <p:nvPr/>
        </p:nvSpPr>
        <p:spPr>
          <a:xfrm>
            <a:off x="126701" y="1795760"/>
            <a:ext cx="6519027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글로벌 지도 환경 현황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56ED7B-9545-C988-2DC3-901CA1F8EA32}"/>
              </a:ext>
            </a:extLst>
          </p:cNvPr>
          <p:cNvSpPr/>
          <p:nvPr/>
        </p:nvSpPr>
        <p:spPr>
          <a:xfrm>
            <a:off x="6863443" y="1795760"/>
            <a:ext cx="51435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기초학력 교차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5E925B-EEBB-034F-787B-7DB23787000B}"/>
              </a:ext>
            </a:extLst>
          </p:cNvPr>
          <p:cNvCxnSpPr/>
          <p:nvPr/>
        </p:nvCxnSpPr>
        <p:spPr>
          <a:xfrm>
            <a:off x="71697" y="5848518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2492F8-B1F4-27BC-0ED6-398F05677469}"/>
              </a:ext>
            </a:extLst>
          </p:cNvPr>
          <p:cNvSpPr txBox="1"/>
          <p:nvPr/>
        </p:nvSpPr>
        <p:spPr>
          <a:xfrm>
            <a:off x="0" y="5892699"/>
            <a:ext cx="1223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디지털 지도 시장은 글로벌 서비스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구글맵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의존도가 높아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관광객이 한국에서 정확한 공간 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길찾기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관광객은 여행 시 교통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·SNS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 정보에 의존하지만 지역 상권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기반의 공간 정보 필요함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2026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증가하는 외국인 관광 수요에 맞춰 **지역 기반 공간관광정보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·3D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데이터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)**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통합해 제공 요구됨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5CEE0-2835-C98B-80BD-456CDD81A64A}"/>
              </a:ext>
            </a:extLst>
          </p:cNvPr>
          <p:cNvSpPr/>
          <p:nvPr/>
        </p:nvSpPr>
        <p:spPr>
          <a:xfrm>
            <a:off x="1433002" y="1289347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2026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외국인 관광객 지도 불편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 관광정보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7B362E-F9E0-9646-A09B-08250C94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066723-B12D-F444-06CD-A9971049B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560" b="9540"/>
          <a:stretch>
            <a:fillRect/>
          </a:stretch>
        </p:blipFill>
        <p:spPr>
          <a:xfrm>
            <a:off x="126702" y="2257425"/>
            <a:ext cx="6519027" cy="35469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BD8927-FDB3-25C5-D7B3-E9CB350629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4982"/>
          <a:stretch>
            <a:fillRect/>
          </a:stretch>
        </p:blipFill>
        <p:spPr>
          <a:xfrm>
            <a:off x="6863443" y="2257426"/>
            <a:ext cx="3935810" cy="35469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4DA1F0-5FD9-61EE-1B59-646655EF99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798" t="5787" r="4999" b="10894"/>
          <a:stretch>
            <a:fillRect/>
          </a:stretch>
        </p:blipFill>
        <p:spPr>
          <a:xfrm>
            <a:off x="9526543" y="3935186"/>
            <a:ext cx="2538755" cy="18691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61B7-C4B9-BFC7-5D84-CB5282004F2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rcRect r="29229"/>
          <a:stretch>
            <a:fillRect/>
          </a:stretch>
        </p:blipFill>
        <p:spPr>
          <a:xfrm>
            <a:off x="9949568" y="2257425"/>
            <a:ext cx="2057376" cy="18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 제시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9E8868-DBFF-FE29-6B9D-89D4004FF156}"/>
              </a:ext>
            </a:extLst>
          </p:cNvPr>
          <p:cNvSpPr/>
          <p:nvPr/>
        </p:nvSpPr>
        <p:spPr>
          <a:xfrm>
            <a:off x="2320965" y="1799298"/>
            <a:ext cx="4777926" cy="55541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Before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7682C3-025E-F401-AD6F-163A7316A0C4}"/>
              </a:ext>
            </a:extLst>
          </p:cNvPr>
          <p:cNvSpPr/>
          <p:nvPr/>
        </p:nvSpPr>
        <p:spPr>
          <a:xfrm>
            <a:off x="7256208" y="1799298"/>
            <a:ext cx="4777926" cy="555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After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EDEA90-1DE7-C374-481E-B70035B63A4A}"/>
              </a:ext>
            </a:extLst>
          </p:cNvPr>
          <p:cNvSpPr/>
          <p:nvPr/>
        </p:nvSpPr>
        <p:spPr>
          <a:xfrm>
            <a:off x="78659" y="2531697"/>
            <a:ext cx="2094823" cy="10963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F654A0-2306-C8C2-4CAD-CFF11EA8E5EB}"/>
              </a:ext>
            </a:extLst>
          </p:cNvPr>
          <p:cNvSpPr/>
          <p:nvPr/>
        </p:nvSpPr>
        <p:spPr>
          <a:xfrm>
            <a:off x="80537" y="3677080"/>
            <a:ext cx="2094823" cy="10963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상인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AF4EFA8-AF99-3ABF-FBA2-16BD4643D009}"/>
              </a:ext>
            </a:extLst>
          </p:cNvPr>
          <p:cNvSpPr/>
          <p:nvPr/>
        </p:nvSpPr>
        <p:spPr>
          <a:xfrm>
            <a:off x="78658" y="4816285"/>
            <a:ext cx="2094823" cy="1096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자치단체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성동구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04CFA9E-65C9-222A-4E89-297055C7C41D}"/>
              </a:ext>
            </a:extLst>
          </p:cNvPr>
          <p:cNvSpPr/>
          <p:nvPr/>
        </p:nvSpPr>
        <p:spPr>
          <a:xfrm>
            <a:off x="2320966" y="2531697"/>
            <a:ext cx="4777926" cy="1096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길찾기 정보가 글로벌 앱 중심이라 한국 지역 상권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숨은 명소 정보 파악이 어려움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기반 후기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·SNS 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검색에 의존해 실제 동선과 맞지 않는 정보 탐색 비효율 발생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패션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 콘텐츠 추천이 개인 취향 기반이 아닌 일반적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광범위한 정보 제공에 그침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B165EB-EAEB-B697-8D30-C860E37DCE60}"/>
              </a:ext>
            </a:extLst>
          </p:cNvPr>
          <p:cNvSpPr/>
          <p:nvPr/>
        </p:nvSpPr>
        <p:spPr>
          <a:xfrm>
            <a:off x="2322844" y="3677080"/>
            <a:ext cx="4777926" cy="1096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관광객에게 가게 정보가 노출되지 않아 방문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매출 증가 기회 제한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내 고객 유입 패턴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 수요를 알 수 없어 마케팅 전략 부재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 프로그램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지원사업과 연계된 홍보 채널 부족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771E6CD-A9FC-E806-6840-5AF29487BE0C}"/>
              </a:ext>
            </a:extLst>
          </p:cNvPr>
          <p:cNvSpPr/>
          <p:nvPr/>
        </p:nvSpPr>
        <p:spPr>
          <a:xfrm>
            <a:off x="2320965" y="4816285"/>
            <a:ext cx="4777926" cy="1096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 데이터 부족으로 지역관광 정책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활성화 정책의 효과 분석 어려움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상권과 외국인 관광객을 연결하는 시스템이 없어 개별 단위 홍보에 그침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자원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장소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체계적 큐레이션 부재로 관광 콘텐츠 경쟁력 낮음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913D456-6504-E0D9-04FC-CFD8C89EB585}"/>
              </a:ext>
            </a:extLst>
          </p:cNvPr>
          <p:cNvSpPr/>
          <p:nvPr/>
        </p:nvSpPr>
        <p:spPr>
          <a:xfrm>
            <a:off x="7246376" y="2511922"/>
            <a:ext cx="4777926" cy="1096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Q-GIS 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기반으로 주변 상권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구조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거리 분위기까지 가시화된 맞춤형 공간 정보 획득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취향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분석을 통해 개인별 추천 코스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식품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패션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공연 등의 큐레이션 제공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실시간 정보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행사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영업시간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혼잡도 등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기반으로 한국 여행 경험 품질 향상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8CFF92-6C44-89AC-310A-0A15B48CE363}"/>
              </a:ext>
            </a:extLst>
          </p:cNvPr>
          <p:cNvSpPr/>
          <p:nvPr/>
        </p:nvSpPr>
        <p:spPr>
          <a:xfrm>
            <a:off x="7248254" y="3657305"/>
            <a:ext cx="4777926" cy="1096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 취향 기반 지도에 가게가 자동 노출되어 신규 고객 유입 확대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데이터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 동선 분석 리포트를 활용해 목표 고객 맞춤형 마케팅 가능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 플랫폼과 연계된 상권 활성화 프로그램 → 실제 매출 증대 효과 기대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DC901B-9B93-DADD-8916-63259EB25FA2}"/>
              </a:ext>
            </a:extLst>
          </p:cNvPr>
          <p:cNvSpPr/>
          <p:nvPr/>
        </p:nvSpPr>
        <p:spPr>
          <a:xfrm>
            <a:off x="7246375" y="4796510"/>
            <a:ext cx="4777926" cy="1096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 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 지역 공간데이터를 활용해 정교한 관광 분석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정책 수립 가능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문화자원 연결이 이루어지는 지속가능한 지역관광 생태계 구축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기반 관광객 유입 증대 → 상권 활성화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세수 증가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도시 브랜드 가치 상승</a:t>
            </a:r>
            <a:r>
              <a:rPr lang="en-US" altLang="ko-KR" sz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841877-2DE8-DDE0-01BF-47CF9F5C429A}"/>
              </a:ext>
            </a:extLst>
          </p:cNvPr>
          <p:cNvCxnSpPr/>
          <p:nvPr/>
        </p:nvCxnSpPr>
        <p:spPr>
          <a:xfrm>
            <a:off x="71697" y="5955490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95686BC-02A6-558E-4BB4-6289C5D1BC73}"/>
              </a:ext>
            </a:extLst>
          </p:cNvPr>
          <p:cNvSpPr txBox="1"/>
          <p:nvPr/>
        </p:nvSpPr>
        <p:spPr>
          <a:xfrm>
            <a:off x="0" y="599359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관광객은 한국 지역 상권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정보를 충분히 얻지 못해 여행 중 탐색 비효율과 낮은 만족도를 경험하고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상인은 관광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지자체는 관광객 데이터 부족으로 정책 효과 분석이 어렵고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상권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 자원을 체계적으로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큐레이션할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 있는 시스템 부재로 도시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수요자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공급자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연결하고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기반 공간정보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(Q-GIS·3D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활용해 개인화된 관광 경험과 상권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63E343-554F-D09A-5F9E-2D79AA3D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19544" y="1163923"/>
            <a:ext cx="1288473" cy="128847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E70917-368E-7E69-C1E6-127C43BEC19E}"/>
              </a:ext>
            </a:extLst>
          </p:cNvPr>
          <p:cNvSpPr/>
          <p:nvPr/>
        </p:nvSpPr>
        <p:spPr>
          <a:xfrm>
            <a:off x="1621268" y="1252263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수요자와 지역 전문 맞춤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공간정보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96C55-82B2-3172-2694-0F5AE154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3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D5B61FA0-81F2-3F18-DC17-E00B3C7C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199"/>
          <a:stretch>
            <a:fillRect/>
          </a:stretch>
        </p:blipFill>
        <p:spPr>
          <a:xfrm>
            <a:off x="9318087" y="4571569"/>
            <a:ext cx="2658838" cy="121245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C56C1DB-A2AD-67FA-30BE-2DA97C50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25" y="2744041"/>
            <a:ext cx="2514600" cy="132347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D1151C6-1A6A-79E9-D118-B9EB331106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067" r="5443" b="30481"/>
          <a:stretch>
            <a:fillRect/>
          </a:stretch>
        </p:blipFill>
        <p:spPr>
          <a:xfrm>
            <a:off x="6181456" y="4564556"/>
            <a:ext cx="2197534" cy="10991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615569-39D6-153C-FACF-4C9E7AE5B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88" y="2066930"/>
            <a:ext cx="2040930" cy="8806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EAC383-33CA-824B-C57E-FCA6B4FF83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4146" b="23969"/>
          <a:stretch>
            <a:fillRect/>
          </a:stretch>
        </p:blipFill>
        <p:spPr>
          <a:xfrm>
            <a:off x="636883" y="3313293"/>
            <a:ext cx="2095723" cy="10873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 해결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A110DF-EC62-B8CF-604B-7B04ED9DBEA1}"/>
              </a:ext>
            </a:extLst>
          </p:cNvPr>
          <p:cNvSpPr/>
          <p:nvPr/>
        </p:nvSpPr>
        <p:spPr>
          <a:xfrm>
            <a:off x="137652" y="1946787"/>
            <a:ext cx="530942" cy="124869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국토지리정보원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E775-6107-99B9-E8E3-D22332DC1FB0}"/>
              </a:ext>
            </a:extLst>
          </p:cNvPr>
          <p:cNvSpPr/>
          <p:nvPr/>
        </p:nvSpPr>
        <p:spPr>
          <a:xfrm>
            <a:off x="137652" y="3239729"/>
            <a:ext cx="530942" cy="12486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소상공인시장진흥공단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C1F7DB-5824-9026-3D70-B0D239720B78}"/>
              </a:ext>
            </a:extLst>
          </p:cNvPr>
          <p:cNvSpPr/>
          <p:nvPr/>
        </p:nvSpPr>
        <p:spPr>
          <a:xfrm>
            <a:off x="137652" y="4532671"/>
            <a:ext cx="530942" cy="1248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관광정보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BFE4684-53D6-B08D-B201-027FBA0BC34C}"/>
              </a:ext>
            </a:extLst>
          </p:cNvPr>
          <p:cNvSpPr/>
          <p:nvPr/>
        </p:nvSpPr>
        <p:spPr>
          <a:xfrm>
            <a:off x="2769662" y="1942428"/>
            <a:ext cx="530942" cy="383458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데이터공급망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BF6A67-CC7C-3B54-669D-1C2344E4A1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84" r="67332"/>
          <a:stretch/>
        </p:blipFill>
        <p:spPr>
          <a:xfrm>
            <a:off x="3368399" y="1853939"/>
            <a:ext cx="2052816" cy="395256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889671-6C71-CAB5-CF3D-417B40076CB4}"/>
              </a:ext>
            </a:extLst>
          </p:cNvPr>
          <p:cNvSpPr/>
          <p:nvPr/>
        </p:nvSpPr>
        <p:spPr>
          <a:xfrm>
            <a:off x="3503990" y="2377535"/>
            <a:ext cx="1613647" cy="2680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7FC011D-AF92-9E3A-45FA-68F9BA89F6C6}"/>
              </a:ext>
            </a:extLst>
          </p:cNvPr>
          <p:cNvSpPr/>
          <p:nvPr/>
        </p:nvSpPr>
        <p:spPr>
          <a:xfrm>
            <a:off x="5467238" y="1912931"/>
            <a:ext cx="530942" cy="383458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36E7A0-0542-424C-D04D-26DD67D3B5BE}"/>
              </a:ext>
            </a:extLst>
          </p:cNvPr>
          <p:cNvSpPr/>
          <p:nvPr/>
        </p:nvSpPr>
        <p:spPr>
          <a:xfrm>
            <a:off x="6130841" y="2025445"/>
            <a:ext cx="2290916" cy="378106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4FCE34-A345-1DC9-0928-36E6BB746740}"/>
              </a:ext>
            </a:extLst>
          </p:cNvPr>
          <p:cNvSpPr/>
          <p:nvPr/>
        </p:nvSpPr>
        <p:spPr>
          <a:xfrm>
            <a:off x="6479459" y="1763835"/>
            <a:ext cx="1592401" cy="52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모니터링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95BAAF8-2997-790E-CC7B-B0B280880835}"/>
              </a:ext>
            </a:extLst>
          </p:cNvPr>
          <p:cNvSpPr/>
          <p:nvPr/>
        </p:nvSpPr>
        <p:spPr>
          <a:xfrm>
            <a:off x="6195706" y="2330315"/>
            <a:ext cx="2141589" cy="442452"/>
          </a:xfrm>
          <a:prstGeom prst="roundRect">
            <a:avLst>
              <a:gd name="adj" fmla="val 50000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동선정보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1F7CD3F-F640-A04D-1738-C16196590513}"/>
              </a:ext>
            </a:extLst>
          </p:cNvPr>
          <p:cNvSpPr/>
          <p:nvPr/>
        </p:nvSpPr>
        <p:spPr>
          <a:xfrm>
            <a:off x="6222080" y="4068410"/>
            <a:ext cx="2141589" cy="442452"/>
          </a:xfrm>
          <a:prstGeom prst="roundRect">
            <a:avLst>
              <a:gd name="adj" fmla="val 50000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취향분석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0AF2580-E3CC-726B-E3BE-13DB8498E4CE}"/>
              </a:ext>
            </a:extLst>
          </p:cNvPr>
          <p:cNvSpPr/>
          <p:nvPr/>
        </p:nvSpPr>
        <p:spPr>
          <a:xfrm>
            <a:off x="8531367" y="1971924"/>
            <a:ext cx="530942" cy="383458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큐레이션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1A5B596-F1D7-D321-7B71-341F1D26D1F4}"/>
              </a:ext>
            </a:extLst>
          </p:cNvPr>
          <p:cNvSpPr/>
          <p:nvPr/>
        </p:nvSpPr>
        <p:spPr>
          <a:xfrm>
            <a:off x="9130104" y="1966452"/>
            <a:ext cx="2924243" cy="38345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8F070E8-CFA5-8673-6073-BE69A7211D06}"/>
              </a:ext>
            </a:extLst>
          </p:cNvPr>
          <p:cNvSpPr/>
          <p:nvPr/>
        </p:nvSpPr>
        <p:spPr>
          <a:xfrm>
            <a:off x="9498139" y="1704842"/>
            <a:ext cx="2252990" cy="52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 동선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8D1ED1F-4F9D-375D-82F4-C21411FE2BDB}"/>
              </a:ext>
            </a:extLst>
          </p:cNvPr>
          <p:cNvSpPr/>
          <p:nvPr/>
        </p:nvSpPr>
        <p:spPr>
          <a:xfrm>
            <a:off x="9224421" y="2311778"/>
            <a:ext cx="2752504" cy="442452"/>
          </a:xfrm>
          <a:prstGeom prst="roundRect">
            <a:avLst>
              <a:gd name="adj" fmla="val 50000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일정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59F7FFC-C4D9-6E48-AAE7-FCA973C1D717}"/>
              </a:ext>
            </a:extLst>
          </p:cNvPr>
          <p:cNvSpPr/>
          <p:nvPr/>
        </p:nvSpPr>
        <p:spPr>
          <a:xfrm>
            <a:off x="9236529" y="4076562"/>
            <a:ext cx="2752504" cy="442452"/>
          </a:xfrm>
          <a:prstGeom prst="roundRect">
            <a:avLst>
              <a:gd name="adj" fmla="val 50000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8792FC8-F10B-E772-8781-52A14B29A553}"/>
              </a:ext>
            </a:extLst>
          </p:cNvPr>
          <p:cNvCxnSpPr/>
          <p:nvPr/>
        </p:nvCxnSpPr>
        <p:spPr>
          <a:xfrm>
            <a:off x="71697" y="5955490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1C3668-E402-6B41-401E-5468A0F9C6BD}"/>
              </a:ext>
            </a:extLst>
          </p:cNvPr>
          <p:cNvSpPr txBox="1"/>
          <p:nvPr/>
        </p:nvSpPr>
        <p:spPr>
          <a:xfrm>
            <a:off x="0" y="595549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도면 데이터를 활용해 관광객 동선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취향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정보를 통합 분석하고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 맞춤형 관광 지도와 추천 콘텐츠를 제공 탐색 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국토지리정보원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소상공인시장진흥공단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한국관광공사 등 공공데이터를 연계하여 관광 일정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이벤트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등을 실시간 큐레이션 이벤트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기반 모니터링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정보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소비 패턴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통해 지역 상권 활성화 전략 수립을 지원하고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지자체가 정교한 관광 정책과 상권 육성 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2E3FE-2066-0FFF-8573-9C49727278F7}"/>
              </a:ext>
            </a:extLst>
          </p:cNvPr>
          <p:cNvSpPr txBox="1"/>
          <p:nvPr/>
        </p:nvSpPr>
        <p:spPr>
          <a:xfrm>
            <a:off x="3442510" y="3455143"/>
            <a:ext cx="1834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22D7A7-28BE-71BD-1CFF-D38FEB21BD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0387" y="4237249"/>
            <a:ext cx="1292704" cy="7331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1C4CF8-A0E1-47C2-7B95-98D1EBBD70D8}"/>
              </a:ext>
            </a:extLst>
          </p:cNvPr>
          <p:cNvSpPr/>
          <p:nvPr/>
        </p:nvSpPr>
        <p:spPr>
          <a:xfrm>
            <a:off x="1412874" y="1190187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Q-GIS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도면 정보 맞춤 제공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 지도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64A8B-7820-7C78-1101-3C52B1C1E4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E38E8F0-8E5A-7FB1-B745-23D5DA7027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204" y="4786415"/>
            <a:ext cx="1877666" cy="62696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48667F6-86EE-E2C3-4AC7-61BE725EB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9450" y="2531814"/>
            <a:ext cx="702725" cy="7027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F64BBF-5670-10ED-227C-CF79E71AB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4517"/>
          <a:stretch>
            <a:fillRect/>
          </a:stretch>
        </p:blipFill>
        <p:spPr>
          <a:xfrm>
            <a:off x="6166136" y="2796840"/>
            <a:ext cx="2197534" cy="121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AD4FE0-9123-D51A-217F-0722D7F1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80"/>
          <a:stretch>
            <a:fillRect/>
          </a:stretch>
        </p:blipFill>
        <p:spPr>
          <a:xfrm>
            <a:off x="608208" y="1892783"/>
            <a:ext cx="1564895" cy="18174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848" y="1027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59235C-2EE4-34A4-B50F-9C498DFF594E}"/>
              </a:ext>
            </a:extLst>
          </p:cNvPr>
          <p:cNvSpPr/>
          <p:nvPr/>
        </p:nvSpPr>
        <p:spPr>
          <a:xfrm>
            <a:off x="105475" y="1892784"/>
            <a:ext cx="502734" cy="18174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국토지리정보원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83C67-BD5A-EC2A-702C-1C496CA3BB55}"/>
              </a:ext>
            </a:extLst>
          </p:cNvPr>
          <p:cNvSpPr/>
          <p:nvPr/>
        </p:nvSpPr>
        <p:spPr>
          <a:xfrm>
            <a:off x="111050" y="3817137"/>
            <a:ext cx="502734" cy="18174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자치단체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4E5EFA-3A9B-02F5-22E8-2923297C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809" y="1650728"/>
            <a:ext cx="7122987" cy="47523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D0DF8D-481C-2BB7-E718-B9E04347D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06" r="1177"/>
          <a:stretch/>
        </p:blipFill>
        <p:spPr>
          <a:xfrm>
            <a:off x="9810219" y="1650728"/>
            <a:ext cx="2074036" cy="47523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0CDD94-F4C2-5533-C5D1-92B492571059}"/>
              </a:ext>
            </a:extLst>
          </p:cNvPr>
          <p:cNvSpPr/>
          <p:nvPr/>
        </p:nvSpPr>
        <p:spPr>
          <a:xfrm>
            <a:off x="2700101" y="2619046"/>
            <a:ext cx="1717731" cy="2453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27ECA5-FA02-FE55-2219-2F7D05537EE0}"/>
              </a:ext>
            </a:extLst>
          </p:cNvPr>
          <p:cNvSpPr/>
          <p:nvPr/>
        </p:nvSpPr>
        <p:spPr>
          <a:xfrm>
            <a:off x="5138499" y="2619045"/>
            <a:ext cx="1717731" cy="2453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975AC0-41E9-188C-A995-7544DF444F4D}"/>
              </a:ext>
            </a:extLst>
          </p:cNvPr>
          <p:cNvSpPr/>
          <p:nvPr/>
        </p:nvSpPr>
        <p:spPr>
          <a:xfrm>
            <a:off x="7539573" y="2622470"/>
            <a:ext cx="1717731" cy="2453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2A886C-3768-ED15-0F58-B40C50B8FA07}"/>
              </a:ext>
            </a:extLst>
          </p:cNvPr>
          <p:cNvSpPr/>
          <p:nvPr/>
        </p:nvSpPr>
        <p:spPr>
          <a:xfrm>
            <a:off x="9968640" y="2619437"/>
            <a:ext cx="1717731" cy="2453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723B257-6055-40BF-700C-2E08400C55F8}"/>
              </a:ext>
            </a:extLst>
          </p:cNvPr>
          <p:cNvSpPr/>
          <p:nvPr/>
        </p:nvSpPr>
        <p:spPr>
          <a:xfrm>
            <a:off x="2217184" y="2070251"/>
            <a:ext cx="285033" cy="3564294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데이터공급망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3314CA5-0FC9-3A7D-B963-77F18490A8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5" t="34870" r="5007" b="36450"/>
          <a:stretch/>
        </p:blipFill>
        <p:spPr>
          <a:xfrm>
            <a:off x="5222093" y="4635770"/>
            <a:ext cx="1570097" cy="21593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4A34E3-62FF-ED10-86BE-2463B950EE00}"/>
              </a:ext>
            </a:extLst>
          </p:cNvPr>
          <p:cNvCxnSpPr/>
          <p:nvPr/>
        </p:nvCxnSpPr>
        <p:spPr>
          <a:xfrm>
            <a:off x="71697" y="5928275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CA7632-667E-AD16-C45A-8C22804A0BBC}"/>
              </a:ext>
            </a:extLst>
          </p:cNvPr>
          <p:cNvSpPr txBox="1"/>
          <p:nvPr/>
        </p:nvSpPr>
        <p:spPr>
          <a:xfrm>
            <a:off x="0" y="59282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도면 데이터를 활용해 관광객 동선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정보를 통합 분석하고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 맞춤형 관광 지도와 추천 콘텐츠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국토지리정보원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소상공인시장진흥공단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한국관광공사 등 공공데이터를 연계하여 관광 일정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이벤트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등을 실시간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기반 모니터링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소비 패턴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통해 지역 상권 활성화 전략 수립을 지원하고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지자체가 정교한 관광 정책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0ABD6-4563-8E64-66E9-B40C7B658EBC}"/>
              </a:ext>
            </a:extLst>
          </p:cNvPr>
          <p:cNvSpPr txBox="1"/>
          <p:nvPr/>
        </p:nvSpPr>
        <p:spPr>
          <a:xfrm>
            <a:off x="2660370" y="3615843"/>
            <a:ext cx="183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080EB-4E02-F6A9-2952-5C0A975DE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366" y="4285021"/>
            <a:ext cx="1292704" cy="73311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B63EF2-C8C3-4A52-26D5-624639A23AB0}"/>
              </a:ext>
            </a:extLst>
          </p:cNvPr>
          <p:cNvSpPr/>
          <p:nvPr/>
        </p:nvSpPr>
        <p:spPr>
          <a:xfrm>
            <a:off x="1480986" y="1171779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개인화 취향을 고려한 맞춤 고품질 지도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 &amp; 3D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45965C-60C7-F283-B359-25C5BBDF1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D2BA75-131E-666A-E352-0A66DDD1E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828" y="2789660"/>
            <a:ext cx="702725" cy="7027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EFA170-DDD7-2387-5CD3-1F44408CFC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6" y="3887826"/>
            <a:ext cx="1565625" cy="15656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C2C128-E058-2C60-94A4-744FB206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844" t="6520" r="72442" b="34688"/>
          <a:stretch>
            <a:fillRect/>
          </a:stretch>
        </p:blipFill>
        <p:spPr>
          <a:xfrm>
            <a:off x="5130234" y="2619045"/>
            <a:ext cx="1725996" cy="24539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E720FC1-E9DC-3E8D-8D8B-89931763745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659" t="15155" r="69813" b="27183"/>
          <a:stretch>
            <a:fillRect/>
          </a:stretch>
        </p:blipFill>
        <p:spPr>
          <a:xfrm>
            <a:off x="7517097" y="2619045"/>
            <a:ext cx="1743371" cy="25015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84236B-6ABD-756F-D15B-9D03D63E922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3380" t="22734" r="41686" b="28278"/>
          <a:stretch>
            <a:fillRect/>
          </a:stretch>
        </p:blipFill>
        <p:spPr>
          <a:xfrm>
            <a:off x="9972792" y="2595703"/>
            <a:ext cx="1713579" cy="25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649439-0846-D9C5-2C8E-34CFD30432A2}"/>
              </a:ext>
            </a:extLst>
          </p:cNvPr>
          <p:cNvSpPr/>
          <p:nvPr/>
        </p:nvSpPr>
        <p:spPr>
          <a:xfrm>
            <a:off x="99037" y="1742419"/>
            <a:ext cx="530942" cy="13052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지리정보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1C419B-B9FD-40F2-B399-C04E4DABF4B8}"/>
              </a:ext>
            </a:extLst>
          </p:cNvPr>
          <p:cNvSpPr/>
          <p:nvPr/>
        </p:nvSpPr>
        <p:spPr>
          <a:xfrm>
            <a:off x="99037" y="3080140"/>
            <a:ext cx="530942" cy="1305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상권정보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DEF4C6-C9B8-20D4-E088-D1220221B301}"/>
              </a:ext>
            </a:extLst>
          </p:cNvPr>
          <p:cNvSpPr/>
          <p:nvPr/>
        </p:nvSpPr>
        <p:spPr>
          <a:xfrm>
            <a:off x="99037" y="4422778"/>
            <a:ext cx="530942" cy="130523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관광정보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A6740C2-D6EF-3288-8B6F-C9B873DD6F01}"/>
              </a:ext>
            </a:extLst>
          </p:cNvPr>
          <p:cNvSpPr/>
          <p:nvPr/>
        </p:nvSpPr>
        <p:spPr>
          <a:xfrm>
            <a:off x="3038168" y="1742419"/>
            <a:ext cx="404637" cy="398559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데이터공급망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CF2ADD0-AAA8-1943-0ACD-6EC8A844E71F}"/>
              </a:ext>
            </a:extLst>
          </p:cNvPr>
          <p:cNvSpPr/>
          <p:nvPr/>
        </p:nvSpPr>
        <p:spPr>
          <a:xfrm>
            <a:off x="7617560" y="1870398"/>
            <a:ext cx="404637" cy="3857613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모니터링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1B528-3086-78FA-6437-8856E1F0DE10}"/>
              </a:ext>
            </a:extLst>
          </p:cNvPr>
          <p:cNvSpPr/>
          <p:nvPr/>
        </p:nvSpPr>
        <p:spPr>
          <a:xfrm>
            <a:off x="3519948" y="1729353"/>
            <a:ext cx="3913239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취향 정보 학습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2CE1FD-1581-B9F1-A78F-88573F634FE7}"/>
              </a:ext>
            </a:extLst>
          </p:cNvPr>
          <p:cNvSpPr/>
          <p:nvPr/>
        </p:nvSpPr>
        <p:spPr>
          <a:xfrm>
            <a:off x="3519947" y="3601584"/>
            <a:ext cx="391323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지리 동선 학습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F93575C-4131-22B1-AA39-CF719BB936A0}"/>
              </a:ext>
            </a:extLst>
          </p:cNvPr>
          <p:cNvSpPr/>
          <p:nvPr/>
        </p:nvSpPr>
        <p:spPr>
          <a:xfrm>
            <a:off x="6306380" y="4172147"/>
            <a:ext cx="1126806" cy="7504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이벤트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E46EEA-E4D9-8A13-6B58-1B9D329FA98B}"/>
              </a:ext>
            </a:extLst>
          </p:cNvPr>
          <p:cNvSpPr/>
          <p:nvPr/>
        </p:nvSpPr>
        <p:spPr>
          <a:xfrm>
            <a:off x="6306380" y="4977520"/>
            <a:ext cx="1126806" cy="7504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01D60E-7BF6-8B5F-C356-9DF45D9C2DAB}"/>
              </a:ext>
            </a:extLst>
          </p:cNvPr>
          <p:cNvSpPr/>
          <p:nvPr/>
        </p:nvSpPr>
        <p:spPr>
          <a:xfrm>
            <a:off x="9153832" y="1745072"/>
            <a:ext cx="1995948" cy="872801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트렌더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AF297D-92DC-3A0D-95D9-86926430DA90}"/>
              </a:ext>
            </a:extLst>
          </p:cNvPr>
          <p:cNvSpPr/>
          <p:nvPr/>
        </p:nvSpPr>
        <p:spPr>
          <a:xfrm>
            <a:off x="8089468" y="4887608"/>
            <a:ext cx="1042220" cy="8728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공급자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17F1A3-400F-500B-AC00-202F4E04D438}"/>
              </a:ext>
            </a:extLst>
          </p:cNvPr>
          <p:cNvSpPr/>
          <p:nvPr/>
        </p:nvSpPr>
        <p:spPr>
          <a:xfrm>
            <a:off x="11040912" y="4872612"/>
            <a:ext cx="1042220" cy="872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수요자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2D4830-33CB-2696-5CEE-A65363854B03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393931" y="2181473"/>
            <a:ext cx="759901" cy="26722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E3C137A-528C-5CBF-1EF8-0336F9EAA10C}"/>
              </a:ext>
            </a:extLst>
          </p:cNvPr>
          <p:cNvCxnSpPr>
            <a:cxnSpLocks/>
          </p:cNvCxnSpPr>
          <p:nvPr/>
        </p:nvCxnSpPr>
        <p:spPr>
          <a:xfrm flipV="1">
            <a:off x="8792225" y="2617873"/>
            <a:ext cx="602327" cy="2269735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5B89141-56AD-44DA-B5CB-2DF000896E20}"/>
              </a:ext>
            </a:extLst>
          </p:cNvPr>
          <p:cNvCxnSpPr/>
          <p:nvPr/>
        </p:nvCxnSpPr>
        <p:spPr>
          <a:xfrm>
            <a:off x="9153832" y="5525728"/>
            <a:ext cx="1887080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9FC21C-D27C-667B-23FA-857E32FAC13C}"/>
              </a:ext>
            </a:extLst>
          </p:cNvPr>
          <p:cNvCxnSpPr>
            <a:endCxn id="20" idx="3"/>
          </p:cNvCxnSpPr>
          <p:nvPr/>
        </p:nvCxnSpPr>
        <p:spPr>
          <a:xfrm flipH="1" flipV="1">
            <a:off x="11149780" y="2181473"/>
            <a:ext cx="737420" cy="26911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45FB7F8-982C-1054-90DA-0B5678AFD65C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887997" y="2617873"/>
            <a:ext cx="674025" cy="2254739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830DE97-DF08-CB6C-27C1-3B86D9445517}"/>
              </a:ext>
            </a:extLst>
          </p:cNvPr>
          <p:cNvCxnSpPr/>
          <p:nvPr/>
        </p:nvCxnSpPr>
        <p:spPr>
          <a:xfrm flipH="1">
            <a:off x="9185529" y="5171767"/>
            <a:ext cx="1855382" cy="0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575B75-2594-2814-24E9-EABAD06D839F}"/>
              </a:ext>
            </a:extLst>
          </p:cNvPr>
          <p:cNvSpPr txBox="1"/>
          <p:nvPr/>
        </p:nvSpPr>
        <p:spPr>
          <a:xfrm>
            <a:off x="8022197" y="3080140"/>
            <a:ext cx="7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신청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E2C665-7283-F227-4694-6FC9824DE1D5}"/>
              </a:ext>
            </a:extLst>
          </p:cNvPr>
          <p:cNvSpPr txBox="1"/>
          <p:nvPr/>
        </p:nvSpPr>
        <p:spPr>
          <a:xfrm>
            <a:off x="11149780" y="3043599"/>
            <a:ext cx="100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취향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158732-5622-989D-1F89-A6B15EFF9209}"/>
              </a:ext>
            </a:extLst>
          </p:cNvPr>
          <p:cNvSpPr txBox="1"/>
          <p:nvPr/>
        </p:nvSpPr>
        <p:spPr>
          <a:xfrm>
            <a:off x="9396741" y="5511927"/>
            <a:ext cx="143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8A29C0-44F8-31F4-FEFA-A0DEF118994D}"/>
              </a:ext>
            </a:extLst>
          </p:cNvPr>
          <p:cNvSpPr txBox="1"/>
          <p:nvPr/>
        </p:nvSpPr>
        <p:spPr>
          <a:xfrm>
            <a:off x="9318251" y="4810121"/>
            <a:ext cx="152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85FEF2-EF41-3496-F5CA-9EF967908950}"/>
              </a:ext>
            </a:extLst>
          </p:cNvPr>
          <p:cNvSpPr txBox="1"/>
          <p:nvPr/>
        </p:nvSpPr>
        <p:spPr>
          <a:xfrm>
            <a:off x="10272133" y="3073040"/>
            <a:ext cx="96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18939F-DD48-99F2-0C78-A190D731A123}"/>
              </a:ext>
            </a:extLst>
          </p:cNvPr>
          <p:cNvSpPr txBox="1"/>
          <p:nvPr/>
        </p:nvSpPr>
        <p:spPr>
          <a:xfrm>
            <a:off x="9091812" y="3098911"/>
            <a:ext cx="74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요청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C3778-9B5E-9892-DEE8-F0154D922A38}"/>
              </a:ext>
            </a:extLst>
          </p:cNvPr>
          <p:cNvCxnSpPr/>
          <p:nvPr/>
        </p:nvCxnSpPr>
        <p:spPr>
          <a:xfrm>
            <a:off x="-4351" y="5894995"/>
            <a:ext cx="120486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157EBB9-6EFD-3ADB-7589-2183690AC7A3}"/>
              </a:ext>
            </a:extLst>
          </p:cNvPr>
          <p:cNvSpPr txBox="1"/>
          <p:nvPr/>
        </p:nvSpPr>
        <p:spPr>
          <a:xfrm>
            <a:off x="0" y="6008748"/>
            <a:ext cx="1219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관광객의 취향 정보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패턴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소비 기록을 학습하여 개인별 맞춤형 관광 추천 지도를 생성하고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방문 선호도 및 콘텐츠 적합도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Q-GIS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 지리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데이터 학습 모델을 통해 관광객 이동 경로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방문 가능 지역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시간대별 행동 패턴을 예측하여 고품질 지도 추천 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공공데이터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 이벤트 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사용자 데이터를 통합하여 실시간 큐레이션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이벤트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추천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수행하며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공급자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7DAE63-B2D7-BF15-587D-EB430DC643F4}"/>
              </a:ext>
            </a:extLst>
          </p:cNvPr>
          <p:cNvSpPr/>
          <p:nvPr/>
        </p:nvSpPr>
        <p:spPr>
          <a:xfrm>
            <a:off x="1539482" y="1097420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관광객 취향을 고려한 맞춤 지도 디자인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고품질 지도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98865-8E85-652F-640A-5020769F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21DF71-CDE4-29DE-3BC4-B6B8804B9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23"/>
          <a:stretch>
            <a:fillRect/>
          </a:stretch>
        </p:blipFill>
        <p:spPr>
          <a:xfrm>
            <a:off x="652458" y="1745072"/>
            <a:ext cx="2308568" cy="13350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35B839-C14C-C057-8D48-AA4310A007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040"/>
          <a:stretch>
            <a:fillRect/>
          </a:stretch>
        </p:blipFill>
        <p:spPr>
          <a:xfrm>
            <a:off x="641999" y="3093876"/>
            <a:ext cx="2319026" cy="12947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DF0EC2-8C72-DE23-D747-B709C54436A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374"/>
          <a:stretch>
            <a:fillRect/>
          </a:stretch>
        </p:blipFill>
        <p:spPr>
          <a:xfrm>
            <a:off x="631520" y="4420229"/>
            <a:ext cx="2351649" cy="13350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1A07FD-A087-4D78-A1D5-B26C11359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565" y="4395871"/>
            <a:ext cx="2864381" cy="11978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86E018-386B-0DA1-F151-A3CD63F6DB9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1584"/>
          <a:stretch>
            <a:fillRect/>
          </a:stretch>
        </p:blipFill>
        <p:spPr>
          <a:xfrm>
            <a:off x="3877105" y="2328773"/>
            <a:ext cx="2995470" cy="12055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3F573C-F337-6969-7568-90976C2C855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8211356" y="1843378"/>
            <a:ext cx="3803727" cy="38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00269-CE94-9E90-65BF-EDC76AE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18255"/>
            <a:ext cx="9800303" cy="1325563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C678C3-BCF3-145A-99CC-A4451A982A44}"/>
              </a:ext>
            </a:extLst>
          </p:cNvPr>
          <p:cNvSpPr/>
          <p:nvPr/>
        </p:nvSpPr>
        <p:spPr>
          <a:xfrm>
            <a:off x="240414" y="1775317"/>
            <a:ext cx="57871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공공데이터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(Q-GIS, 3D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공간정보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3C0FD9-2004-08A2-4D95-03DB9A04DD78}"/>
              </a:ext>
            </a:extLst>
          </p:cNvPr>
          <p:cNvSpPr/>
          <p:nvPr/>
        </p:nvSpPr>
        <p:spPr>
          <a:xfrm>
            <a:off x="6154517" y="1775317"/>
            <a:ext cx="5787126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오픈데이터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소상공인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7E6B28-1777-D91D-0B24-6CD340D39B26}"/>
              </a:ext>
            </a:extLst>
          </p:cNvPr>
          <p:cNvSpPr/>
          <p:nvPr/>
        </p:nvSpPr>
        <p:spPr>
          <a:xfrm>
            <a:off x="1481335" y="1217441"/>
            <a:ext cx="9366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표준 및 신뢰성 공급망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공공데이터 포털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00BF22-77F3-3400-931A-9CCE8D2B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7" y="276989"/>
            <a:ext cx="702725" cy="70272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5BF67A-91F9-1682-18F1-9A5151983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25213"/>
              </p:ext>
            </p:extLst>
          </p:nvPr>
        </p:nvGraphicFramePr>
        <p:xfrm>
          <a:off x="274326" y="2298537"/>
          <a:ext cx="5753214" cy="44908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44379">
                  <a:extLst>
                    <a:ext uri="{9D8B030D-6E8A-4147-A177-3AD203B41FA5}">
                      <a16:colId xmlns:a16="http://schemas.microsoft.com/office/drawing/2014/main" val="2365002623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378856599"/>
                    </a:ext>
                  </a:extLst>
                </a:gridCol>
                <a:gridCol w="2253562">
                  <a:extLst>
                    <a:ext uri="{9D8B030D-6E8A-4147-A177-3AD203B41FA5}">
                      <a16:colId xmlns:a16="http://schemas.microsoft.com/office/drawing/2014/main" val="2997461190"/>
                    </a:ext>
                  </a:extLst>
                </a:gridCol>
              </a:tblGrid>
              <a:tr h="122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기관명</a:t>
                      </a:r>
                      <a:endParaRPr lang="ko-KR" altLang="en-US" sz="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8627" marR="28627" marT="14314" marB="143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데이터명</a:t>
                      </a:r>
                      <a:endParaRPr lang="ko-KR" altLang="en-US" sz="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8627" marR="28627" marT="14314" marB="143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세부 설명</a:t>
                      </a:r>
                      <a:endParaRPr lang="ko-KR" altLang="en-US" sz="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8627" marR="28627" marT="14314" marB="143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462499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국토지리정보원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(NGII)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국가공간정보포털 지도 서비스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(WMS/WFS)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전국 지형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행정구역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외곽선 등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Q-GIS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연동 가능한 공간 데이터 제공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4154387118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국토지리정보원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(NGII)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디지털지도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1:5000 / 1:25000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지리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지형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교통시설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등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Q-GIS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에 활용 가능한 기초 지리 정보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3271522312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국토지리정보원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(NGII)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공간정보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(3D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형상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실감형 도시모델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도시 건물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지상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지하 구조물 입체 데이터 제공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3D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도면 기반 서비스에 활용 가능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2701239475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국토교통부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국토정보플랫폼</a:t>
                      </a:r>
                      <a:r>
                        <a:rPr lang="en-US" altLang="ko-KR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브이월드</a:t>
                      </a:r>
                      <a:r>
                        <a:rPr lang="en-US" altLang="ko-KR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VWorld</a:t>
                      </a:r>
                      <a:r>
                        <a:rPr lang="en-US" altLang="ko-KR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  <a:r>
                        <a:rPr lang="ko-KR" altLang="en-US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공간 데이터 </a:t>
                      </a:r>
                      <a:r>
                        <a:rPr lang="en-US" altLang="ko-KR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API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위경도 기반 위치정보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항공사진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토지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정보 등 지도 앱에 필수 데이터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1444720886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국토교통부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건축물대장 정보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표제부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층별 정보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공간 구조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용도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층수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입점 구조 분석 가능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단위 큐레이션에 활용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2098105404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국토교통부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도로명주소 기반 주변 시설 정보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도로명주소와 연결된 시설물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공공기관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 명소 좌표 제공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3245046232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서울시 열린데이터광장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상권분석 서비스 데이터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업종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유동인구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 지역 음식점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카페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패션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문화 업종별 매출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유입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체류 인구 등 상권 분석 핵심 데이터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1007874312"/>
                  </a:ext>
                </a:extLst>
              </a:tr>
              <a:tr h="214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서울시 열린데이터광장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서울시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3D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공간모델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(LOD1~LOD3)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 전역의 건물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차원 모델 제공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(Q-GIS/3D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연동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4136441162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중소벤처기업부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소상공인 상권정보 시스템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점포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매출 데이터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지역별 상권 매출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업종 변화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고객 연령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요일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시간대 매출 등 관광객 맞춤 상권 추천 핵심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730590175"/>
                  </a:ext>
                </a:extLst>
              </a:tr>
              <a:tr h="2036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행정안전부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지역생활업종 지도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편의점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식당 등 생활편의업종 위치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관광객 주변 편의시설 추천 및 지도 생성에 활용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1108114053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한국관광공사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(KTO)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관광지식정보시스템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(TourAPI 4.0)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전국 관광지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축제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행사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음식점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교통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숙박 정보 제공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대상 큐레이션 핵심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3805831957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한국관광공사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(KTO)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관광객 소비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 패턴 분석 데이터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국가별 방문 패턴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선호 관광지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동선 데이터 제공 →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학습에 활용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3107087987"/>
                  </a:ext>
                </a:extLst>
              </a:tr>
              <a:tr h="214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서울관광재단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 관광 빅데이터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방문자 통계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유입 분석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유입 국가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시간대별 방문량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주요 핫스팟 분석 제공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689833139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문화체육관광부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지역축제 및 문화행사 데이터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 기반 이벤트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공연 정보 → 관광 일정 자동 추천 기능에 활용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4133190649"/>
                  </a:ext>
                </a:extLst>
              </a:tr>
              <a:tr h="2036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경찰청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유동인구 데이터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시간대별 산출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관광객 밀집 지역 파악 및 혼잡도 기반 추천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3501535809"/>
                  </a:ext>
                </a:extLst>
              </a:tr>
              <a:tr h="2909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통계청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지역단위 소비 통계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외래관광객조사</a:t>
                      </a:r>
                    </a:p>
                  </a:txBody>
                  <a:tcPr marL="28627" marR="28627" marT="14314" marB="1431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관광객 소비 성향</a:t>
                      </a:r>
                      <a:r>
                        <a:rPr lang="en-US" altLang="ko-KR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선호 업종 통계를 제공하여 추천 콘텐츠 정밀화 가능</a:t>
                      </a:r>
                    </a:p>
                  </a:txBody>
                  <a:tcPr marL="28627" marR="28627" marT="14314" marB="14314" anchor="ctr"/>
                </a:tc>
                <a:extLst>
                  <a:ext uri="{0D108BD9-81ED-4DB2-BD59-A6C34878D82A}">
                    <a16:rowId xmlns:a16="http://schemas.microsoft.com/office/drawing/2014/main" val="171577161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12CD50D-126F-55EB-8C84-83BC4E336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37525"/>
              </p:ext>
            </p:extLst>
          </p:nvPr>
        </p:nvGraphicFramePr>
        <p:xfrm>
          <a:off x="6154516" y="2298537"/>
          <a:ext cx="5787124" cy="44473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6781">
                  <a:extLst>
                    <a:ext uri="{9D8B030D-6E8A-4147-A177-3AD203B41FA5}">
                      <a16:colId xmlns:a16="http://schemas.microsoft.com/office/drawing/2014/main" val="3083321729"/>
                    </a:ext>
                  </a:extLst>
                </a:gridCol>
                <a:gridCol w="1446781">
                  <a:extLst>
                    <a:ext uri="{9D8B030D-6E8A-4147-A177-3AD203B41FA5}">
                      <a16:colId xmlns:a16="http://schemas.microsoft.com/office/drawing/2014/main" val="495127190"/>
                    </a:ext>
                  </a:extLst>
                </a:gridCol>
                <a:gridCol w="1446781">
                  <a:extLst>
                    <a:ext uri="{9D8B030D-6E8A-4147-A177-3AD203B41FA5}">
                      <a16:colId xmlns:a16="http://schemas.microsoft.com/office/drawing/2014/main" val="3279757555"/>
                    </a:ext>
                  </a:extLst>
                </a:gridCol>
                <a:gridCol w="1446781">
                  <a:extLst>
                    <a:ext uri="{9D8B030D-6E8A-4147-A177-3AD203B41FA5}">
                      <a16:colId xmlns:a16="http://schemas.microsoft.com/office/drawing/2014/main" val="2123248065"/>
                    </a:ext>
                  </a:extLst>
                </a:gridCol>
              </a:tblGrid>
              <a:tr h="138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기관명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민간 플랫폼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데이터명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제공 정보 범위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활용 목적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2128892833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카카오맵 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카카오비즈니스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로컬 비즈니스 정보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API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업종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연락처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영업시간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가격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시설 정보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별점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관광객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맞춤 장소 추천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구축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1642643643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네이버플레이스 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스마트플레이스 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API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업체 상세 정보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가격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좌표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영업정보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방문자 리뷰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주문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품질 기반 장소 추천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인기 업종 분석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트렌드 파악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448214870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배달의민족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우아한형제들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음식점 정보 및 주문 패턴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가격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배달 가능 범위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주문량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시간대 패턴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관광객 음식 취향 분석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연령대별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국가별 인기 메뉴 추천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2350846371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요기요 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쿠팡이츠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음식점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편의점 상세 정보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판매 품목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주문 건수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시간대별 인기 메뉴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음식 관련 소비 패턴 분석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성장성 예측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882097929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다이닝코드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맛집 랭킹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인기도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음식 카테고리별 선호도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좌표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취향 기반 맛집 추천 알고리즘 강화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1991531339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구글맵 비즈니스 정보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Google Business Profile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글로벌 리뷰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평점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방문 시간대 혼잡도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관광객 중심 장소 추천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혼잡도 기반 일정 설계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4188241856"/>
                  </a:ext>
                </a:extLst>
              </a:tr>
              <a:tr h="2450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아임유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(I'mU) 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위치기반 데이터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유동인구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트렌드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시간대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요일별 유동 패턴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 소비력 지수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수요 예측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신규 고객 유입 가능성 분석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490654424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버즈빌 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아이지에이웍스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(AIGeWorks)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모바일 행동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사용자의 위치 이동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앱 방문 패턴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주변 매장 노출 지수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동선 분석 기반 상권 매칭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고객 행동 예측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1596644654"/>
                  </a:ext>
                </a:extLst>
              </a:tr>
              <a:tr h="2450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비즈니스코리아 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크레딧잡 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잡플래닛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기업 신용도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기업 규모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직원 평가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 투명성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소상공인 파트너 신뢰도 검증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1608439214"/>
                  </a:ext>
                </a:extLst>
              </a:tr>
              <a:tr h="2450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나이스평가정보 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NICE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기업 금융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신용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사업자 정보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신용등급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재무 데이터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일부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API)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협약 상인 검증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서비스 안정성 확보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2906750237"/>
                  </a:ext>
                </a:extLst>
              </a:tr>
              <a:tr h="2450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통신사 빅데이터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(KT·SKT·LGU+)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유동인구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관광객 출몰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국적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성별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연령별 유입 패턴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지역 체류 시간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특정 관광 동선에 맞는 상권 자동 추천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916626180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요기요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쿠팡이츠 결제 데이터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결제 수요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주문량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시간대 분석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인기 상품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소비 패턴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국가별 선호 브랜드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소비 트렌드 기반 지역별 대표 식당 추천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1500919145"/>
                  </a:ext>
                </a:extLst>
              </a:tr>
              <a:tr h="2450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카카오페이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토스페이 데이터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결제 패턴 분석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업종별 결제량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소비 금액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빈도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경쟁력 평가 및 소비력 기반 지도 설계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2829538486"/>
                  </a:ext>
                </a:extLst>
              </a:tr>
              <a:tr h="2450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여기어때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야놀자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숙박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여가 정보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숙소 정보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가격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관광객 일정 추천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숙소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상권 연동 지도 생성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958354246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인스타그램</a:t>
                      </a:r>
                      <a:r>
                        <a:rPr lang="en-US" altLang="ko-KR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sz="700" b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틱톡</a:t>
                      </a:r>
                      <a:endParaRPr lang="ko-KR" altLang="en-US" sz="7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소상공인 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SNS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인기 데이터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게시물 인기 지수</a:t>
                      </a:r>
                      <a:r>
                        <a:rPr lang="en-US" altLang="ko-KR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해시태그 트렌드</a:t>
                      </a:r>
                    </a:p>
                  </a:txBody>
                  <a:tcPr marL="31995" marR="31995" marT="15998" marB="1599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en-US" altLang="ko-KR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2030 </a:t>
                      </a:r>
                      <a:r>
                        <a:rPr lang="ko-KR" altLang="en-US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관광객 감성’ 기반 </a:t>
                      </a:r>
                      <a:r>
                        <a:rPr lang="en-US" altLang="ko-KR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SNS </a:t>
                      </a:r>
                      <a:r>
                        <a:rPr lang="ko-KR" altLang="en-US" sz="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핫플</a:t>
                      </a:r>
                      <a:r>
                        <a:rPr lang="ko-KR" altLang="en-US" sz="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추천 알고리즘</a:t>
                      </a:r>
                    </a:p>
                  </a:txBody>
                  <a:tcPr marL="31995" marR="31995" marT="15998" marB="15998" anchor="ctr"/>
                </a:tc>
                <a:extLst>
                  <a:ext uri="{0D108BD9-81ED-4DB2-BD59-A6C34878D82A}">
                    <a16:rowId xmlns:a16="http://schemas.microsoft.com/office/drawing/2014/main" val="238910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271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4150</Words>
  <Application>Microsoft Office PowerPoint</Application>
  <PresentationFormat>와이드스크린</PresentationFormat>
  <Paragraphs>667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에스코어 드림 4 Regular</vt:lpstr>
      <vt:lpstr>맑은 고딕</vt:lpstr>
      <vt:lpstr>Office 테마</vt:lpstr>
      <vt:lpstr>트렌더</vt:lpstr>
      <vt:lpstr>목   차</vt:lpstr>
      <vt:lpstr>개    요</vt:lpstr>
      <vt:lpstr>기획 배경</vt:lpstr>
      <vt:lpstr>문제 제시 </vt:lpstr>
      <vt:lpstr>문제 해결</vt:lpstr>
      <vt:lpstr>서비스 구현</vt:lpstr>
      <vt:lpstr>AI 기술 </vt:lpstr>
      <vt:lpstr>공공데이터</vt:lpstr>
      <vt:lpstr>시장분석</vt:lpstr>
      <vt:lpstr>경쟁사 분석</vt:lpstr>
      <vt:lpstr>문화 확산</vt:lpstr>
      <vt:lpstr>자금 확보</vt:lpstr>
      <vt:lpstr>SWOT</vt:lpstr>
      <vt:lpstr>팀빌딩</vt:lpstr>
      <vt:lpstr>일정</vt:lpstr>
      <vt:lpstr>매출</vt:lpstr>
      <vt:lpstr>기대효과</vt:lpstr>
      <vt:lpstr>첨부 1 : 선행연구</vt:lpstr>
      <vt:lpstr>첨부 2 : 시뮬레이션</vt:lpstr>
      <vt:lpstr>첨부 3 : 컨택포인트 </vt:lpstr>
      <vt:lpstr>첨부 4 : 해외 진출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t47642</dc:creator>
  <cp:lastModifiedBy>t47642</cp:lastModifiedBy>
  <cp:revision>126</cp:revision>
  <dcterms:created xsi:type="dcterms:W3CDTF">2025-09-10T06:29:00Z</dcterms:created>
  <dcterms:modified xsi:type="dcterms:W3CDTF">2025-12-06T07:15:48Z</dcterms:modified>
</cp:coreProperties>
</file>